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35"/>
  </p:notesMasterIdLst>
  <p:handoutMasterIdLst>
    <p:handoutMasterId r:id="rId36"/>
  </p:handoutMasterIdLst>
  <p:sldIdLst>
    <p:sldId id="1768" r:id="rId3"/>
    <p:sldId id="289" r:id="rId4"/>
    <p:sldId id="307" r:id="rId5"/>
    <p:sldId id="290" r:id="rId6"/>
    <p:sldId id="291" r:id="rId7"/>
    <p:sldId id="292" r:id="rId8"/>
    <p:sldId id="721" r:id="rId9"/>
    <p:sldId id="711" r:id="rId10"/>
    <p:sldId id="713" r:id="rId11"/>
    <p:sldId id="712" r:id="rId12"/>
    <p:sldId id="710" r:id="rId13"/>
    <p:sldId id="295" r:id="rId14"/>
    <p:sldId id="722" r:id="rId15"/>
    <p:sldId id="708" r:id="rId16"/>
    <p:sldId id="709" r:id="rId17"/>
    <p:sldId id="729" r:id="rId18"/>
    <p:sldId id="731" r:id="rId19"/>
    <p:sldId id="733" r:id="rId20"/>
    <p:sldId id="732" r:id="rId21"/>
    <p:sldId id="719" r:id="rId22"/>
    <p:sldId id="299" r:id="rId23"/>
    <p:sldId id="300" r:id="rId24"/>
    <p:sldId id="727" r:id="rId25"/>
    <p:sldId id="302" r:id="rId26"/>
    <p:sldId id="304" r:id="rId27"/>
    <p:sldId id="303" r:id="rId28"/>
    <p:sldId id="728" r:id="rId29"/>
    <p:sldId id="718" r:id="rId30"/>
    <p:sldId id="715" r:id="rId31"/>
    <p:sldId id="724" r:id="rId32"/>
    <p:sldId id="714" r:id="rId33"/>
    <p:sldId id="717" r:id="rId34"/>
  </p:sldIdLst>
  <p:sldSz cx="12192000" cy="6858000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00"/>
    <a:srgbClr val="008000"/>
    <a:srgbClr val="FFFF00"/>
    <a:srgbClr val="FFCC66"/>
    <a:srgbClr val="CC66FF"/>
    <a:srgbClr val="FFFFFF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7461"/>
    <p:restoredTop sz="93197"/>
  </p:normalViewPr>
  <p:slideViewPr>
    <p:cSldViewPr>
      <p:cViewPr varScale="1">
        <p:scale>
          <a:sx n="82" d="100"/>
          <a:sy n="82" d="100"/>
        </p:scale>
        <p:origin x="-1194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20152" y="836613"/>
            <a:ext cx="2762249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27051" y="836613"/>
            <a:ext cx="8089900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xmlns="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20152" y="836613"/>
            <a:ext cx="2762249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27051" y="836613"/>
            <a:ext cx="8089900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56427196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p:oleObj spid="_x0000_s15153" name="Image" r:id="rId15" imgW="13003175" imgH="9752381" progId="">
              <p:embed/>
            </p:oleObj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836613"/>
            <a:ext cx="109728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44675"/>
            <a:ext cx="10972800" cy="4281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546E9E5-A93E-C640-A38D-FBF9E552240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20648" y="4071624"/>
            <a:ext cx="1071352" cy="22376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429F087-6574-5A48-B925-4836BD6CBC99}"/>
              </a:ext>
            </a:extLst>
          </p:cNvPr>
          <p:cNvSpPr/>
          <p:nvPr userDrawn="1"/>
        </p:nvSpPr>
        <p:spPr>
          <a:xfrm>
            <a:off x="9552385" y="164823"/>
            <a:ext cx="17395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dirty="0" err="1"/>
              <a:t>vincentjava@yahoo.com.tw</a:t>
            </a:r>
            <a:endParaRPr lang="zh-TW" altLang="zh-TW" sz="1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6F6FBE03-0296-4548-87FD-2FAD4511471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11546" y="6630582"/>
            <a:ext cx="2441105" cy="1676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6BEA75B5-E9C7-8A46-8569-547381C5E84D}"/>
              </a:ext>
            </a:extLst>
          </p:cNvPr>
          <p:cNvSpPr txBox="1"/>
          <p:nvPr userDrawn="1"/>
        </p:nvSpPr>
        <p:spPr>
          <a:xfrm>
            <a:off x="10656075" y="656353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段維瀚老師</a:t>
            </a:r>
            <a:r>
              <a:rPr kumimoji="1" lang="en-US" altLang="zh-TW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200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</a:t>
            </a:r>
            <a:endParaRPr kumimoji="1" lang="zh-TW" altLang="en-US" sz="1200" dirty="0">
              <a:solidFill>
                <a:srgbClr val="0000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12192000" cy="6858000"/>
        </p:xfrm>
        <a:graphic>
          <a:graphicData uri="http://schemas.openxmlformats.org/presentationml/2006/ole">
            <p:oleObj spid="_x0000_s14262" name="Image" r:id="rId15" imgW="13003175" imgH="9752381" progId="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836613"/>
            <a:ext cx="10972800" cy="7921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44675"/>
            <a:ext cx="10972800" cy="4281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3ADFCFE-7C44-9749-A731-F3A55D18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500" dirty="0"/>
              <a:t>Q &amp; A</a:t>
            </a:r>
            <a:endParaRPr lang="zh-TW" altLang="en-US" sz="4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6A1F6A2-BBEF-584E-BE0F-BC26830B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0" y="1700808"/>
            <a:ext cx="8208912" cy="3211116"/>
          </a:xfrm>
        </p:spPr>
        <p:txBody>
          <a:bodyPr/>
          <a:lstStyle/>
          <a:p>
            <a:r>
              <a:rPr kumimoji="1" lang="zh-TW" altLang="en-US" dirty="0"/>
              <a:t>上完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課程後我的技術能力可以到哪</a:t>
            </a:r>
            <a:r>
              <a:rPr kumimoji="1" lang="en-US" altLang="zh-TW" dirty="0"/>
              <a:t>?</a:t>
            </a:r>
          </a:p>
          <a:p>
            <a:pPr lvl="1"/>
            <a:r>
              <a:rPr kumimoji="1" lang="zh-TW" altLang="en-US" dirty="0"/>
              <a:t>完整符合大多數</a:t>
            </a:r>
            <a:r>
              <a:rPr kumimoji="1" lang="en-US" altLang="zh-TW" dirty="0"/>
              <a:t> Android App </a:t>
            </a:r>
            <a:r>
              <a:rPr kumimoji="1" lang="zh-TW" altLang="en-US" dirty="0"/>
              <a:t>徵才所要求的技術門檻。甚至可能是資深工程師才要會的資料串接與大數據</a:t>
            </a:r>
            <a:r>
              <a:rPr lang="zh-TW" altLang="en-US" dirty="0"/>
              <a:t>資料呈現</a:t>
            </a:r>
            <a:r>
              <a:rPr kumimoji="1" lang="zh-TW" altLang="en-US" dirty="0"/>
              <a:t>技術，課堂中也都會教授。</a:t>
            </a:r>
            <a:endParaRPr kumimoji="1" lang="en-US" altLang="zh-TW" dirty="0"/>
          </a:p>
          <a:p>
            <a:pPr lvl="1"/>
            <a:r>
              <a:rPr lang="zh-TW" altLang="en-US" dirty="0"/>
              <a:t>有能力可以</a:t>
            </a:r>
            <a:r>
              <a:rPr kumimoji="1" lang="zh-TW" altLang="en-US" dirty="0"/>
              <a:t>自主開發</a:t>
            </a:r>
            <a:r>
              <a:rPr kumimoji="1" lang="en-US" altLang="zh-TW" dirty="0"/>
              <a:t> App </a:t>
            </a:r>
            <a:r>
              <a:rPr kumimoji="1" lang="zh-TW" altLang="en-US" dirty="0"/>
              <a:t>且上架</a:t>
            </a:r>
            <a:endParaRPr kumimoji="1" lang="en-US" altLang="zh-TW" dirty="0"/>
          </a:p>
          <a:p>
            <a:r>
              <a:rPr kumimoji="1" lang="zh-TW" altLang="en-US" dirty="0"/>
              <a:t>有哪些</a:t>
            </a:r>
            <a:r>
              <a:rPr kumimoji="1" lang="en-US" altLang="zh-TW" dirty="0"/>
              <a:t> App ?</a:t>
            </a:r>
          </a:p>
          <a:p>
            <a:pPr lvl="1"/>
            <a:r>
              <a:rPr lang="zh-TW" altLang="en-US" dirty="0"/>
              <a:t>智慧辨識</a:t>
            </a:r>
            <a:r>
              <a:rPr lang="en-US" altLang="zh-TW" dirty="0"/>
              <a:t>App</a:t>
            </a:r>
            <a:r>
              <a:rPr lang="zh-TW" altLang="en-US" dirty="0"/>
              <a:t>、行動商務</a:t>
            </a:r>
            <a:r>
              <a:rPr lang="en-US" altLang="zh-TW" dirty="0"/>
              <a:t>App</a:t>
            </a:r>
            <a:r>
              <a:rPr lang="zh-TW" altLang="en-US" dirty="0"/>
              <a:t>、智慧地圖導航</a:t>
            </a:r>
            <a:r>
              <a:rPr lang="en-US" altLang="zh-TW" dirty="0"/>
              <a:t>App</a:t>
            </a:r>
            <a:r>
              <a:rPr lang="zh-TW" altLang="en-US" dirty="0"/>
              <a:t>、財經小幫手</a:t>
            </a:r>
            <a:r>
              <a:rPr lang="en-US" altLang="zh-TW" dirty="0"/>
              <a:t>App </a:t>
            </a:r>
            <a:r>
              <a:rPr lang="zh-TW" altLang="en-US" dirty="0"/>
              <a:t>等多種遊戲</a:t>
            </a:r>
            <a:r>
              <a:rPr lang="en-US" altLang="zh-TW"/>
              <a:t>App…</a:t>
            </a:r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AAD17ED-7650-A449-BE29-BB7E2884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53DB3F3-FC2C-A842-A5C3-CC542B8E99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xmlns="" id="{4EDF4579-38BF-574F-803D-BA6DA21F93DE}"/>
              </a:ext>
            </a:extLst>
          </p:cNvPr>
          <p:cNvSpPr txBox="1">
            <a:spLocks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fld id="{5E44BB54-68B9-4215-8138-A4D7FA33C9C8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13C05830-0EDA-664B-978F-354826E65F3F}"/>
              </a:ext>
            </a:extLst>
          </p:cNvPr>
          <p:cNvSpPr txBox="1"/>
          <p:nvPr/>
        </p:nvSpPr>
        <p:spPr>
          <a:xfrm>
            <a:off x="2701795" y="3847492"/>
            <a:ext cx="670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4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 </a:t>
            </a:r>
            <a:r>
              <a:rPr lang="zh-TW" altLang="en-US" sz="4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應用程式技術概要</a:t>
            </a:r>
            <a:endParaRPr lang="zh-TW" altLang="en-US" sz="48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98340" name="Picture 4" descr="Java Logo Transparent 47568 Loadtve - Jsp Servlet PNG Image | Transparent  PNG Free Download on SeekPNG">
            <a:extLst>
              <a:ext uri="{FF2B5EF4-FFF2-40B4-BE49-F238E27FC236}">
                <a16:creationId xmlns:a16="http://schemas.microsoft.com/office/drawing/2014/main" xmlns="" id="{50DB9BE9-DF8D-8346-BF3F-88DB11AC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8370" y="963651"/>
            <a:ext cx="5393420" cy="274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410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FE94EF5-F2A6-7243-9EC3-E22DACB9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916833"/>
            <a:ext cx="5400600" cy="43036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798B8DD-BE86-7643-BB42-F98BF10DB594}"/>
              </a:ext>
            </a:extLst>
          </p:cNvPr>
          <p:cNvSpPr/>
          <p:nvPr/>
        </p:nvSpPr>
        <p:spPr>
          <a:xfrm>
            <a:off x="2423592" y="764705"/>
            <a:ext cx="69847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資料經過網路模型的處理方式，先將傳送端的資料一層層打包完畢之後，送到網路上傳送。接收端接受到東西之後，再依相反順序拆開。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13736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A913869-1E79-EF44-9945-CBD6D403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TCP/IP </a:t>
            </a:r>
            <a:r>
              <a:rPr lang="zh-TW" altLang="en-US" dirty="0"/>
              <a:t>網路模型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563944A-9DAC-1840-8226-652E26BB4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協議對應於網絡層</a:t>
            </a:r>
            <a:endParaRPr lang="en-US" altLang="zh-TW" dirty="0"/>
          </a:p>
          <a:p>
            <a:r>
              <a:rPr lang="en-US" altLang="zh-TW" dirty="0"/>
              <a:t>TCP </a:t>
            </a:r>
            <a:r>
              <a:rPr lang="zh-TW" altLang="en-US" dirty="0"/>
              <a:t>協議對應於傳輸層</a:t>
            </a:r>
            <a:endParaRPr lang="en-US" altLang="zh-TW" dirty="0"/>
          </a:p>
          <a:p>
            <a:r>
              <a:rPr lang="en-US" altLang="zh-TW" dirty="0"/>
              <a:t>HTTP </a:t>
            </a:r>
            <a:r>
              <a:rPr lang="zh-TW" altLang="en-US" dirty="0"/>
              <a:t>協議對應於應用層</a:t>
            </a:r>
            <a:endParaRPr lang="en-US" altLang="zh-TW" dirty="0"/>
          </a:p>
          <a:p>
            <a:r>
              <a:rPr lang="zh-TW" altLang="en-US" dirty="0"/>
              <a:t>三者從本質上來說是完全不同。</a:t>
            </a:r>
          </a:p>
          <a:p>
            <a:pPr lvl="1"/>
            <a:r>
              <a:rPr lang="zh-TW" altLang="en-US" dirty="0"/>
              <a:t>也可以說，</a:t>
            </a:r>
            <a:r>
              <a:rPr lang="en-US" altLang="zh-TW" dirty="0"/>
              <a:t>TPC/IP</a:t>
            </a:r>
            <a:r>
              <a:rPr lang="zh-TW" altLang="en-US" dirty="0"/>
              <a:t>協議是傳輸層協議，主要解決數據如何在網絡中傳輸，</a:t>
            </a:r>
          </a:p>
          <a:p>
            <a:r>
              <a:rPr lang="zh-TW" altLang="en-US" dirty="0"/>
              <a:t>而</a:t>
            </a:r>
            <a:r>
              <a:rPr lang="en-US" altLang="zh-TW" dirty="0"/>
              <a:t>HTTP</a:t>
            </a:r>
            <a:r>
              <a:rPr lang="zh-TW" altLang="en-US" dirty="0"/>
              <a:t>是應用層協議，主要解決如何包裝數據。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2B03917-0AE9-5343-8FA0-2B55976871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4576" y="620688"/>
            <a:ext cx="2016224" cy="28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526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xmlns="" id="{EDEE0D3C-DD74-7447-8DA1-46C080034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TCP/IP </a:t>
            </a:r>
            <a:r>
              <a:rPr lang="zh-TW" altLang="en-US" dirty="0"/>
              <a:t>網路模型</a:t>
            </a:r>
            <a:endParaRPr lang="en-US" altLang="zh-TW" b="1" dirty="0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xmlns="" id="{BCECC3BC-D6F5-7C46-85E0-4C05AD726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8213" y="1844675"/>
            <a:ext cx="7772400" cy="584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dirty="0"/>
              <a:t>TCP </a:t>
            </a:r>
            <a:r>
              <a:rPr lang="zh-TW" altLang="en-US" dirty="0"/>
              <a:t>三向交握 </a:t>
            </a:r>
            <a:r>
              <a:rPr lang="en-US" altLang="zh-TW" dirty="0"/>
              <a:t>(Three-way Handshake)</a:t>
            </a:r>
            <a:endParaRPr lang="zh-TW" altLang="en-US" dirty="0"/>
          </a:p>
        </p:txBody>
      </p:sp>
      <p:sp>
        <p:nvSpPr>
          <p:cNvPr id="91140" name="AutoShape 4">
            <a:extLst>
              <a:ext uri="{FF2B5EF4-FFF2-40B4-BE49-F238E27FC236}">
                <a16:creationId xmlns:a16="http://schemas.microsoft.com/office/drawing/2014/main" xmlns="" id="{7A592FFD-ECD3-1E45-AAF1-CE4248C27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693" y="2564904"/>
            <a:ext cx="1873250" cy="3168650"/>
          </a:xfrm>
          <a:prstGeom prst="cube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TW" sz="2000" b="1" i="1" dirty="0">
                <a:latin typeface="Verdana" charset="0"/>
              </a:rPr>
              <a:t>Client</a:t>
            </a:r>
          </a:p>
        </p:txBody>
      </p:sp>
      <p:sp>
        <p:nvSpPr>
          <p:cNvPr id="91141" name="AutoShape 5">
            <a:extLst>
              <a:ext uri="{FF2B5EF4-FFF2-40B4-BE49-F238E27FC236}">
                <a16:creationId xmlns:a16="http://schemas.microsoft.com/office/drawing/2014/main" xmlns="" id="{BAA61BDC-90CB-5D42-A271-1DAB564B2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265" y="2564904"/>
            <a:ext cx="1800225" cy="3168650"/>
          </a:xfrm>
          <a:prstGeom prst="cube">
            <a:avLst>
              <a:gd name="adj" fmla="val 2500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TW" sz="2000" b="1" i="1" dirty="0">
                <a:latin typeface="Verdana" charset="0"/>
              </a:rPr>
              <a:t>Server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3A083A60-B9C1-BE47-96F8-C73A824F0870}"/>
              </a:ext>
            </a:extLst>
          </p:cNvPr>
          <p:cNvGrpSpPr/>
          <p:nvPr/>
        </p:nvGrpSpPr>
        <p:grpSpPr>
          <a:xfrm>
            <a:off x="3899859" y="2813819"/>
            <a:ext cx="4336444" cy="431410"/>
            <a:chOff x="2378935" y="2997590"/>
            <a:chExt cx="4336444" cy="431410"/>
          </a:xfrm>
        </p:grpSpPr>
        <p:sp>
          <p:nvSpPr>
            <p:cNvPr id="91142" name="Line 6">
              <a:extLst>
                <a:ext uri="{FF2B5EF4-FFF2-40B4-BE49-F238E27FC236}">
                  <a16:creationId xmlns:a16="http://schemas.microsoft.com/office/drawing/2014/main" xmlns="" id="{7CEFB900-7B81-9B4C-B453-81C32AF891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3002" y="3429000"/>
              <a:ext cx="3240087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>
                <a:latin typeface="Times New Roman" charset="0"/>
              </a:endParaRPr>
            </a:p>
          </p:txBody>
        </p:sp>
        <p:sp>
          <p:nvSpPr>
            <p:cNvPr id="91146" name="Text Box 10">
              <a:extLst>
                <a:ext uri="{FF2B5EF4-FFF2-40B4-BE49-F238E27FC236}">
                  <a16:creationId xmlns:a16="http://schemas.microsoft.com/office/drawing/2014/main" xmlns="" id="{47B4001C-93A5-7C45-9C2F-A821E0A61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8935" y="2997590"/>
              <a:ext cx="4336444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1000" b="1" i="1" dirty="0">
                  <a:solidFill>
                    <a:srgbClr val="800000"/>
                  </a:solidFill>
                  <a:latin typeface="Verdana" charset="0"/>
                </a:rPr>
                <a:t>客戶端發送</a:t>
              </a: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> syn</a:t>
              </a:r>
              <a:r>
                <a:rPr lang="zh-TW" altLang="en-US" sz="1000" b="1" i="1" dirty="0">
                  <a:solidFill>
                    <a:srgbClr val="800000"/>
                  </a:solidFill>
                  <a:latin typeface="Verdana" charset="0"/>
                </a:rPr>
                <a:t>包到服務器，並進入</a:t>
              </a: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>SYN_SEND</a:t>
              </a:r>
              <a:r>
                <a:rPr lang="zh-TW" altLang="en-US" sz="1000" b="1" i="1" dirty="0">
                  <a:solidFill>
                    <a:srgbClr val="800000"/>
                  </a:solidFill>
                  <a:latin typeface="Verdana" charset="0"/>
                </a:rPr>
                <a:t>狀態，等待服務器確認</a:t>
              </a:r>
              <a:endParaRPr lang="en-US" altLang="zh-TW" sz="1000" b="1" i="1" dirty="0">
                <a:solidFill>
                  <a:srgbClr val="800000"/>
                </a:solidFill>
                <a:latin typeface="Verdana" charset="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4114643F-2AE1-8648-9DBC-6F0B6AD512DE}"/>
              </a:ext>
            </a:extLst>
          </p:cNvPr>
          <p:cNvGrpSpPr/>
          <p:nvPr/>
        </p:nvGrpSpPr>
        <p:grpSpPr>
          <a:xfrm>
            <a:off x="4081011" y="3644817"/>
            <a:ext cx="4020652" cy="493515"/>
            <a:chOff x="2560087" y="3828587"/>
            <a:chExt cx="4020652" cy="493515"/>
          </a:xfrm>
        </p:grpSpPr>
        <p:sp>
          <p:nvSpPr>
            <p:cNvPr id="91143" name="Line 7">
              <a:extLst>
                <a:ext uri="{FF2B5EF4-FFF2-40B4-BE49-F238E27FC236}">
                  <a16:creationId xmlns:a16="http://schemas.microsoft.com/office/drawing/2014/main" xmlns="" id="{FD554F81-CC5F-6F4F-A136-C183F8849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3851" y="4322102"/>
              <a:ext cx="3329238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 dirty="0">
                <a:latin typeface="Times New Roman" charset="0"/>
              </a:endParaRPr>
            </a:p>
          </p:txBody>
        </p:sp>
        <p:sp>
          <p:nvSpPr>
            <p:cNvPr id="91147" name="Text Box 11">
              <a:extLst>
                <a:ext uri="{FF2B5EF4-FFF2-40B4-BE49-F238E27FC236}">
                  <a16:creationId xmlns:a16="http://schemas.microsoft.com/office/drawing/2014/main" xmlns="" id="{53C1A1EA-0B49-8E40-8A20-AABDBB521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0087" y="3828587"/>
              <a:ext cx="402065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1000" b="1" i="1" dirty="0">
                  <a:solidFill>
                    <a:srgbClr val="800000"/>
                  </a:solidFill>
                  <a:latin typeface="Verdana" charset="0"/>
                </a:rPr>
                <a:t>服務器收到</a:t>
              </a: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> </a:t>
              </a:r>
              <a:r>
                <a:rPr lang="en-US" altLang="zh-TW" sz="1000" b="1" i="1" dirty="0" err="1">
                  <a:solidFill>
                    <a:srgbClr val="800000"/>
                  </a:solidFill>
                  <a:latin typeface="Verdana" charset="0"/>
                </a:rPr>
                <a:t>syn</a:t>
              </a:r>
              <a:r>
                <a:rPr lang="zh-TW" altLang="en-US" sz="1000" b="1" i="1" dirty="0">
                  <a:solidFill>
                    <a:srgbClr val="800000"/>
                  </a:solidFill>
                  <a:latin typeface="Verdana" charset="0"/>
                </a:rPr>
                <a:t>包，必須確認客戶的</a:t>
              </a: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> </a:t>
              </a:r>
              <a:r>
                <a:rPr lang="en-US" altLang="zh-TW" sz="1000" b="1" i="1" dirty="0" err="1">
                  <a:solidFill>
                    <a:srgbClr val="800000"/>
                  </a:solidFill>
                  <a:latin typeface="Verdana" charset="0"/>
                </a:rPr>
                <a:t>syn</a:t>
              </a: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> </a:t>
              </a:r>
              <a:r>
                <a:rPr lang="zh-TW" altLang="en-US" sz="1000" b="1" i="1" dirty="0">
                  <a:solidFill>
                    <a:srgbClr val="800000"/>
                  </a:solidFill>
                  <a:latin typeface="Verdana" charset="0"/>
                </a:rPr>
                <a:t>包，同時自己也發送一個</a:t>
              </a: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/>
              </a:r>
              <a:b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</a:b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>SYN</a:t>
              </a:r>
              <a:r>
                <a:rPr lang="zh-TW" altLang="en-US" sz="1000" b="1" i="1" dirty="0">
                  <a:solidFill>
                    <a:srgbClr val="800000"/>
                  </a:solidFill>
                  <a:latin typeface="Verdana" charset="0"/>
                </a:rPr>
                <a:t>包，即</a:t>
              </a: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> SYN+ACK</a:t>
              </a:r>
              <a:r>
                <a:rPr lang="zh-TW" altLang="en-US" sz="1000" b="1" i="1" dirty="0">
                  <a:solidFill>
                    <a:srgbClr val="800000"/>
                  </a:solidFill>
                  <a:latin typeface="Verdana" charset="0"/>
                </a:rPr>
                <a:t>包，此時服務器進入</a:t>
              </a: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>SYN_RECV</a:t>
              </a:r>
              <a:r>
                <a:rPr lang="zh-TW" altLang="en-US" sz="1000" b="1" i="1" dirty="0">
                  <a:solidFill>
                    <a:srgbClr val="800000"/>
                  </a:solidFill>
                  <a:latin typeface="Verdana" charset="0"/>
                </a:rPr>
                <a:t>狀態</a:t>
              </a:r>
              <a:r>
                <a:rPr lang="en-US" altLang="zh-TW" sz="1000" b="1" i="1" dirty="0">
                  <a:solidFill>
                    <a:srgbClr val="800000"/>
                  </a:solidFill>
                  <a:latin typeface="Verdana" charset="0"/>
                </a:rPr>
                <a:t>;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5D527BE1-139F-9147-AD8C-21CAF7ABFDF4}"/>
              </a:ext>
            </a:extLst>
          </p:cNvPr>
          <p:cNvGrpSpPr/>
          <p:nvPr/>
        </p:nvGrpSpPr>
        <p:grpSpPr>
          <a:xfrm>
            <a:off x="3841823" y="4475267"/>
            <a:ext cx="4650632" cy="498155"/>
            <a:chOff x="2339817" y="4573687"/>
            <a:chExt cx="4650632" cy="498155"/>
          </a:xfrm>
        </p:grpSpPr>
        <p:sp>
          <p:nvSpPr>
            <p:cNvPr id="91144" name="Line 8">
              <a:extLst>
                <a:ext uri="{FF2B5EF4-FFF2-40B4-BE49-F238E27FC236}">
                  <a16:creationId xmlns:a16="http://schemas.microsoft.com/office/drawing/2014/main" xmlns="" id="{6511AA04-9E23-7541-A1D0-8C6916B80B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2768" y="5071842"/>
              <a:ext cx="3329238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 dirty="0">
                <a:latin typeface="Times New Roman" charset="0"/>
              </a:endParaRPr>
            </a:p>
          </p:txBody>
        </p:sp>
        <p:sp>
          <p:nvSpPr>
            <p:cNvPr id="91148" name="Text Box 12">
              <a:extLst>
                <a:ext uri="{FF2B5EF4-FFF2-40B4-BE49-F238E27FC236}">
                  <a16:creationId xmlns:a16="http://schemas.microsoft.com/office/drawing/2014/main" xmlns="" id="{D9141AA4-DB50-CC4C-8D44-C7AC77D0B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817" y="4573687"/>
              <a:ext cx="465063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1000" b="1" i="1" dirty="0">
                  <a:solidFill>
                    <a:schemeClr val="accent2"/>
                  </a:solidFill>
                  <a:latin typeface="Verdana" charset="0"/>
                </a:rPr>
                <a:t>客戶端收到服務器的</a:t>
              </a:r>
              <a:r>
                <a:rPr lang="en-US" altLang="zh-TW" sz="1000" b="1" i="1" dirty="0">
                  <a:solidFill>
                    <a:schemeClr val="accent2"/>
                  </a:solidFill>
                  <a:latin typeface="Verdana" charset="0"/>
                </a:rPr>
                <a:t>SYN+ACK</a:t>
              </a:r>
              <a:r>
                <a:rPr lang="zh-TW" altLang="en-US" sz="1000" b="1" i="1" dirty="0">
                  <a:solidFill>
                    <a:schemeClr val="accent2"/>
                  </a:solidFill>
                  <a:latin typeface="Verdana" charset="0"/>
                </a:rPr>
                <a:t>包，向服務器發送確認包</a:t>
              </a:r>
              <a:r>
                <a:rPr lang="en-US" altLang="zh-TW" sz="1000" b="1" i="1" dirty="0">
                  <a:solidFill>
                    <a:schemeClr val="accent2"/>
                  </a:solidFill>
                  <a:latin typeface="Verdana" charset="0"/>
                </a:rPr>
                <a:t> ACK</a:t>
              </a:r>
              <a:r>
                <a:rPr lang="zh-TW" altLang="en-US" sz="1000" b="1" i="1" dirty="0">
                  <a:solidFill>
                    <a:schemeClr val="accent2"/>
                  </a:solidFill>
                  <a:latin typeface="Verdana" charset="0"/>
                </a:rPr>
                <a:t>，</a:t>
              </a:r>
              <a:r>
                <a:rPr lang="en-US" altLang="zh-TW" sz="1000" b="1" i="1" dirty="0">
                  <a:solidFill>
                    <a:schemeClr val="accent2"/>
                  </a:solidFill>
                  <a:latin typeface="Verdana" charset="0"/>
                </a:rPr>
                <a:t/>
              </a:r>
              <a:br>
                <a:rPr lang="en-US" altLang="zh-TW" sz="1000" b="1" i="1" dirty="0">
                  <a:solidFill>
                    <a:schemeClr val="accent2"/>
                  </a:solidFill>
                  <a:latin typeface="Verdana" charset="0"/>
                </a:rPr>
              </a:br>
              <a:r>
                <a:rPr lang="zh-TW" altLang="en-US" sz="1000" b="1" i="1" dirty="0">
                  <a:solidFill>
                    <a:schemeClr val="accent2"/>
                  </a:solidFill>
                  <a:latin typeface="Verdana" charset="0"/>
                </a:rPr>
                <a:t>此包發送完畢，客戶端和服務器進入</a:t>
              </a:r>
              <a:r>
                <a:rPr lang="en-US" altLang="zh-TW" sz="1000" b="1" i="1" dirty="0">
                  <a:solidFill>
                    <a:schemeClr val="accent2"/>
                  </a:solidFill>
                  <a:latin typeface="Verdana" charset="0"/>
                </a:rPr>
                <a:t>ESTABLISHED</a:t>
              </a:r>
              <a:r>
                <a:rPr lang="zh-TW" altLang="en-US" sz="1000" b="1" i="1" dirty="0">
                  <a:solidFill>
                    <a:schemeClr val="accent2"/>
                  </a:solidFill>
                  <a:latin typeface="Verdana" charset="0"/>
                </a:rPr>
                <a:t>狀態，完成三次握手。</a:t>
              </a:r>
              <a:endParaRPr lang="en-US" altLang="zh-TW" sz="1000" b="1" i="1" dirty="0">
                <a:solidFill>
                  <a:schemeClr val="accent2"/>
                </a:solidFill>
                <a:latin typeface="Verdana" charset="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B93900B2-DD59-5344-A016-CCA543D27857}"/>
              </a:ext>
            </a:extLst>
          </p:cNvPr>
          <p:cNvGrpSpPr/>
          <p:nvPr/>
        </p:nvGrpSpPr>
        <p:grpSpPr>
          <a:xfrm>
            <a:off x="4234775" y="5130058"/>
            <a:ext cx="3168352" cy="246221"/>
            <a:chOff x="2556171" y="5230812"/>
            <a:chExt cx="3168352" cy="246221"/>
          </a:xfrm>
        </p:grpSpPr>
        <p:sp>
          <p:nvSpPr>
            <p:cNvPr id="91149" name="Text Box 13">
              <a:extLst>
                <a:ext uri="{FF2B5EF4-FFF2-40B4-BE49-F238E27FC236}">
                  <a16:creationId xmlns:a16="http://schemas.microsoft.com/office/drawing/2014/main" xmlns="" id="{AD9B9753-0841-7049-A6BD-1FE095880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7489" y="5230812"/>
              <a:ext cx="1005403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1000" b="1" i="1" dirty="0">
                  <a:latin typeface="Verdana" charset="0"/>
                </a:rPr>
                <a:t>established</a:t>
              </a:r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xmlns="" id="{5AF0B375-EEAB-1242-B0C5-B8FB5FF99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6171" y="5426903"/>
              <a:ext cx="31683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/>
              <a:tailEnd type="triangle" w="med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TW" altLang="en-US" dirty="0">
                <a:latin typeface="Times New Roman" charset="0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D8A3F2B6-0007-834B-BACE-1C1DF1A3E41E}"/>
              </a:ext>
            </a:extLst>
          </p:cNvPr>
          <p:cNvSpPr/>
          <p:nvPr/>
        </p:nvSpPr>
        <p:spPr>
          <a:xfrm>
            <a:off x="4163038" y="5475393"/>
            <a:ext cx="3400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開始傳資料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Request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回應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9AEF696-1768-1E4D-85DC-FF4911CC087F}"/>
              </a:ext>
            </a:extLst>
          </p:cNvPr>
          <p:cNvSpPr/>
          <p:nvPr/>
        </p:nvSpPr>
        <p:spPr>
          <a:xfrm>
            <a:off x="1628491" y="5878248"/>
            <a:ext cx="3400974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000" dirty="0"/>
              <a:t>SYN：同步序列編號（Synchronize Sequence Numbers）</a:t>
            </a:r>
            <a:endParaRPr lang="en-US" altLang="zh-TW" sz="1000" dirty="0"/>
          </a:p>
          <a:p>
            <a:r>
              <a:rPr lang="en" altLang="zh-TW" sz="1000" dirty="0"/>
              <a:t>ACK (Acknowledge character</a:t>
            </a:r>
            <a:r>
              <a:rPr lang="zh-TW" altLang="en" sz="1000" dirty="0"/>
              <a:t>）</a:t>
            </a:r>
            <a:r>
              <a:rPr lang="zh-TW" altLang="en-US" sz="1000" dirty="0"/>
              <a:t>即是確認字符，表示發來的數據已確認接收無誤。</a:t>
            </a:r>
          </a:p>
        </p:txBody>
      </p:sp>
    </p:spTree>
    <p:extLst>
      <p:ext uri="{BB962C8B-B14F-4D97-AF65-F5344CB8AC3E}">
        <p14:creationId xmlns:p14="http://schemas.microsoft.com/office/powerpoint/2010/main" xmlns="" val="1509528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xmlns="" id="{9E572210-2CFF-E24F-8502-4E9546EFB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xmlns="" id="{EA4DAC16-5F90-0842-972D-D72136D70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Web Application</a:t>
            </a:r>
          </a:p>
          <a:p>
            <a:r>
              <a:rPr lang="zh-TW" altLang="en-US" dirty="0"/>
              <a:t>二、</a:t>
            </a:r>
            <a:r>
              <a:rPr lang="en-US" altLang="zh-TW" dirty="0"/>
              <a:t>TCP/IP </a:t>
            </a:r>
            <a:r>
              <a:rPr lang="zh-CN" altLang="en-US" dirty="0"/>
              <a:t>網路模型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三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HTTP </a:t>
            </a:r>
            <a:r>
              <a:rPr lang="zh-CN" altLang="en-US" dirty="0">
                <a:solidFill>
                  <a:srgbClr val="FF0000"/>
                </a:solidFill>
              </a:rPr>
              <a:t>協定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4870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D84B40F-9F02-AD4F-ABFA-4AE1A974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B0867E3-8947-7845-AA95-95EAA97B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</a:t>
            </a:r>
          </a:p>
          <a:p>
            <a:pPr lvl="1"/>
            <a:r>
              <a:rPr lang="en" altLang="zh-TW" dirty="0">
                <a:solidFill>
                  <a:schemeClr val="accent6"/>
                </a:solidFill>
                <a:highlight>
                  <a:srgbClr val="FFFF00"/>
                </a:highlight>
              </a:rPr>
              <a:t>H</a:t>
            </a:r>
            <a:r>
              <a:rPr lang="en" altLang="zh-TW" dirty="0"/>
              <a:t>yper</a:t>
            </a:r>
            <a:r>
              <a:rPr lang="en" altLang="zh-TW" dirty="0">
                <a:solidFill>
                  <a:schemeClr val="accent6"/>
                </a:solidFill>
                <a:highlight>
                  <a:srgbClr val="FFFF00"/>
                </a:highlight>
              </a:rPr>
              <a:t>t</a:t>
            </a:r>
            <a:r>
              <a:rPr lang="en" altLang="zh-TW" dirty="0"/>
              <a:t>ext </a:t>
            </a:r>
            <a:r>
              <a:rPr lang="en" altLang="zh-TW" dirty="0">
                <a:solidFill>
                  <a:schemeClr val="accent6"/>
                </a:solidFill>
                <a:highlight>
                  <a:srgbClr val="FFFF00"/>
                </a:highlight>
              </a:rPr>
              <a:t>T</a:t>
            </a:r>
            <a:r>
              <a:rPr lang="en" altLang="zh-TW" dirty="0"/>
              <a:t>ransfer </a:t>
            </a:r>
            <a:r>
              <a:rPr lang="en" altLang="zh-TW" dirty="0">
                <a:solidFill>
                  <a:schemeClr val="accent6"/>
                </a:solidFill>
                <a:highlight>
                  <a:srgbClr val="FFFF00"/>
                </a:highlight>
              </a:rPr>
              <a:t>P</a:t>
            </a:r>
            <a:r>
              <a:rPr lang="en" altLang="zh-TW" dirty="0"/>
              <a:t>rotocol</a:t>
            </a:r>
            <a:r>
              <a:rPr lang="zh-TW" altLang="en" dirty="0"/>
              <a:t>，</a:t>
            </a:r>
            <a:r>
              <a:rPr lang="zh-TW" altLang="en-US" dirty="0"/>
              <a:t>是一種單純的要求與回應</a:t>
            </a:r>
            <a:r>
              <a:rPr lang="en-US" altLang="zh-TW" dirty="0"/>
              <a:t>(</a:t>
            </a:r>
            <a:r>
              <a:rPr lang="en" altLang="zh-TW" dirty="0"/>
              <a:t>request-response)</a:t>
            </a:r>
            <a:r>
              <a:rPr lang="zh-TW" altLang="en-US" dirty="0"/>
              <a:t>服務且沒有連線狀態</a:t>
            </a:r>
            <a:r>
              <a:rPr lang="en-US" altLang="zh-TW" dirty="0"/>
              <a:t>(</a:t>
            </a:r>
            <a:r>
              <a:rPr lang="en" altLang="zh-TW" dirty="0"/>
              <a:t>stateless)</a:t>
            </a:r>
            <a:r>
              <a:rPr lang="zh-TW" altLang="en-US" dirty="0"/>
              <a:t>的協定。</a:t>
            </a:r>
          </a:p>
          <a:p>
            <a:pPr lvl="2"/>
            <a:r>
              <a:rPr lang="en" altLang="zh-TW" dirty="0"/>
              <a:t>Client </a:t>
            </a:r>
            <a:r>
              <a:rPr lang="zh-TW" altLang="en-US" dirty="0"/>
              <a:t>端與 </a:t>
            </a:r>
            <a:r>
              <a:rPr lang="en" altLang="zh-TW" dirty="0"/>
              <a:t>Server </a:t>
            </a:r>
            <a:r>
              <a:rPr lang="zh-TW" altLang="en-US" dirty="0"/>
              <a:t>端在分析了 </a:t>
            </a:r>
            <a:r>
              <a:rPr lang="en" altLang="zh-TW" dirty="0"/>
              <a:t>HTTP </a:t>
            </a:r>
            <a:r>
              <a:rPr lang="zh-TW" altLang="en-US" dirty="0"/>
              <a:t>訊息後會給予適當的服務</a:t>
            </a:r>
            <a:r>
              <a:rPr lang="en-US" altLang="zh-TW" dirty="0"/>
              <a:t>(</a:t>
            </a:r>
            <a:r>
              <a:rPr lang="zh-TW" altLang="en-US" dirty="0"/>
              <a:t>您也可以把 </a:t>
            </a:r>
            <a:r>
              <a:rPr lang="en" altLang="zh-TW" dirty="0"/>
              <a:t>HTTP </a:t>
            </a:r>
            <a:r>
              <a:rPr lang="zh-TW" altLang="en-US" dirty="0"/>
              <a:t>想成是一種近似於 </a:t>
            </a:r>
            <a:r>
              <a:rPr lang="en" altLang="zh-TW" dirty="0"/>
              <a:t>FTP </a:t>
            </a:r>
            <a:r>
              <a:rPr lang="zh-TW" altLang="en-US" dirty="0"/>
              <a:t>的服務，在 </a:t>
            </a:r>
            <a:r>
              <a:rPr lang="en" altLang="zh-TW" dirty="0"/>
              <a:t>Client </a:t>
            </a:r>
            <a:r>
              <a:rPr lang="zh-TW" altLang="en-US" dirty="0"/>
              <a:t>與 </a:t>
            </a:r>
            <a:r>
              <a:rPr lang="en" altLang="zh-TW" dirty="0"/>
              <a:t>Server </a:t>
            </a:r>
            <a:r>
              <a:rPr lang="zh-TW" altLang="en-US" dirty="0"/>
              <a:t>之間可以用來傳送檔案與資料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34647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D84B40F-9F02-AD4F-ABFA-4AE1A974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B0867E3-8947-7845-AA95-95EAA97B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HTTP </a:t>
            </a:r>
            <a:r>
              <a:rPr lang="zh-TW" altLang="en-US" dirty="0"/>
              <a:t>上 </a:t>
            </a:r>
            <a:r>
              <a:rPr lang="en-US" altLang="zh-TW" dirty="0"/>
              <a:t>3 </a:t>
            </a:r>
            <a:r>
              <a:rPr lang="zh-TW" altLang="en-US" dirty="0"/>
              <a:t>種常見的資源指定路徑：</a:t>
            </a:r>
            <a:endParaRPr lang="en-US" altLang="zh-TW" dirty="0"/>
          </a:p>
          <a:p>
            <a:pPr lvl="1"/>
            <a:r>
              <a:rPr lang="en" altLang="zh-TW" dirty="0"/>
              <a:t>URI</a:t>
            </a:r>
            <a:r>
              <a:rPr lang="zh-TW" altLang="en" dirty="0"/>
              <a:t>：</a:t>
            </a:r>
            <a:r>
              <a:rPr lang="en" altLang="zh-TW" dirty="0"/>
              <a:t>Uniform Resource Identifier</a:t>
            </a:r>
          </a:p>
          <a:p>
            <a:pPr lvl="2"/>
            <a:r>
              <a:rPr lang="en" altLang="zh-TW" dirty="0"/>
              <a:t>URL</a:t>
            </a:r>
            <a:r>
              <a:rPr lang="zh-TW" altLang="en" dirty="0"/>
              <a:t>：</a:t>
            </a:r>
            <a:r>
              <a:rPr lang="en" altLang="zh-TW" dirty="0"/>
              <a:t>Uniform Resource Locator</a:t>
            </a:r>
          </a:p>
          <a:p>
            <a:pPr lvl="2"/>
            <a:r>
              <a:rPr lang="en" altLang="zh-TW" dirty="0"/>
              <a:t>URN</a:t>
            </a:r>
            <a:r>
              <a:rPr lang="zh-TW" altLang="en" dirty="0"/>
              <a:t>：</a:t>
            </a:r>
            <a:r>
              <a:rPr lang="en" altLang="zh-TW" dirty="0"/>
              <a:t>Uniform Resource Name</a:t>
            </a:r>
          </a:p>
        </p:txBody>
      </p:sp>
    </p:spTree>
    <p:extLst>
      <p:ext uri="{BB962C8B-B14F-4D97-AF65-F5344CB8AC3E}">
        <p14:creationId xmlns:p14="http://schemas.microsoft.com/office/powerpoint/2010/main" xmlns="" val="13466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xmlns="" id="{B9286664-CADC-C944-AD9E-8AEFA374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315" y="1700808"/>
            <a:ext cx="4777370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4832B3F-173C-AA4C-A9DA-3BBB715C2212}"/>
              </a:ext>
            </a:extLst>
          </p:cNvPr>
          <p:cNvSpPr/>
          <p:nvPr/>
        </p:nvSpPr>
        <p:spPr>
          <a:xfrm>
            <a:off x="2063552" y="1052736"/>
            <a:ext cx="51125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Helvetica Neue" panose="02000503000000020004" pitchFamily="2" charset="0"/>
              </a:rPr>
              <a:t>每個 </a:t>
            </a:r>
            <a:r>
              <a:rPr lang="en" altLang="zh-TW" dirty="0">
                <a:solidFill>
                  <a:schemeClr val="bg1"/>
                </a:solidFill>
                <a:latin typeface="Helvetica Neue" panose="02000503000000020004" pitchFamily="2" charset="0"/>
              </a:rPr>
              <a:t>URL </a:t>
            </a:r>
            <a:r>
              <a:rPr lang="zh-TW" altLang="en-US" dirty="0">
                <a:solidFill>
                  <a:schemeClr val="bg1"/>
                </a:solidFill>
                <a:latin typeface="Helvetica Neue" panose="02000503000000020004" pitchFamily="2" charset="0"/>
              </a:rPr>
              <a:t>都是 </a:t>
            </a:r>
            <a:r>
              <a:rPr lang="en" altLang="zh-TW" dirty="0">
                <a:solidFill>
                  <a:schemeClr val="bg1"/>
                </a:solidFill>
                <a:latin typeface="Helvetica Neue" panose="02000503000000020004" pitchFamily="2" charset="0"/>
              </a:rPr>
              <a:t>URI</a:t>
            </a:r>
            <a:r>
              <a:rPr lang="zh-TW" altLang="en" dirty="0">
                <a:solidFill>
                  <a:schemeClr val="bg1"/>
                </a:solidFill>
                <a:latin typeface="Helvetica Neue" panose="02000503000000020004" pitchFamily="2" charset="0"/>
              </a:rPr>
              <a:t>，</a:t>
            </a:r>
            <a:r>
              <a:rPr lang="zh-TW" altLang="en-US" dirty="0">
                <a:solidFill>
                  <a:schemeClr val="bg1"/>
                </a:solidFill>
                <a:latin typeface="Helvetica Neue" panose="02000503000000020004" pitchFamily="2" charset="0"/>
              </a:rPr>
              <a:t>但不一定每個 </a:t>
            </a:r>
            <a:r>
              <a:rPr lang="en" altLang="zh-TW" dirty="0">
                <a:solidFill>
                  <a:schemeClr val="bg1"/>
                </a:solidFill>
                <a:latin typeface="Helvetica Neue" panose="02000503000000020004" pitchFamily="2" charset="0"/>
              </a:rPr>
              <a:t>URI </a:t>
            </a:r>
            <a:r>
              <a:rPr lang="zh-TW" altLang="en-US" dirty="0">
                <a:solidFill>
                  <a:schemeClr val="bg1"/>
                </a:solidFill>
                <a:latin typeface="Helvetica Neue" panose="02000503000000020004" pitchFamily="2" charset="0"/>
              </a:rPr>
              <a:t>都是 </a:t>
            </a:r>
            <a:r>
              <a:rPr lang="en" altLang="zh-TW" dirty="0">
                <a:solidFill>
                  <a:schemeClr val="bg1"/>
                </a:solidFill>
                <a:latin typeface="Helvetica Neue" panose="02000503000000020004" pitchFamily="2" charset="0"/>
              </a:rPr>
              <a:t>URL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48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972614C-E5D1-B744-BD57-CC684D21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0" dirty="0"/>
              <a:t>URI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118E088-5186-9446-8483-1318BABC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1" y="1844675"/>
            <a:ext cx="9169349" cy="4281488"/>
          </a:xfrm>
        </p:spPr>
        <p:txBody>
          <a:bodyPr/>
          <a:lstStyle/>
          <a:p>
            <a:r>
              <a:rPr lang="en" altLang="zh-TW" b="0" dirty="0"/>
              <a:t>Universal Resource Identifier </a:t>
            </a:r>
            <a:r>
              <a:rPr lang="zh-TW" altLang="en-US" b="0" dirty="0"/>
              <a:t>統一資源標誌符</a:t>
            </a:r>
          </a:p>
          <a:p>
            <a:pPr lvl="1"/>
            <a:r>
              <a:rPr lang="zh-TW" altLang="en-US" b="0" dirty="0"/>
              <a:t>在某一規則下能把一個資源獨一無二標示出來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B76F3A4-BCF6-524D-A2F0-3089544681B0}"/>
              </a:ext>
            </a:extLst>
          </p:cNvPr>
          <p:cNvSpPr/>
          <p:nvPr/>
        </p:nvSpPr>
        <p:spPr>
          <a:xfrm>
            <a:off x="1127448" y="3789040"/>
            <a:ext cx="7718649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developer.mozilla.org</a:t>
            </a:r>
            <a:r>
              <a:rPr lang="en" altLang="zh-TW" dirty="0"/>
              <a:t>/</a:t>
            </a:r>
            <a:r>
              <a:rPr lang="en" altLang="zh-TW" dirty="0" err="1"/>
              <a:t>en</a:t>
            </a:r>
            <a:r>
              <a:rPr lang="en" altLang="zh-TW" dirty="0"/>
              <a:t>-US/docs/Learn </a:t>
            </a:r>
          </a:p>
          <a:p>
            <a:r>
              <a:rPr lang="en" altLang="zh-TW" dirty="0" err="1"/>
              <a:t>tel</a:t>
            </a:r>
            <a:r>
              <a:rPr lang="en" altLang="zh-TW" dirty="0"/>
              <a:t>:+1-816-555-1212 </a:t>
            </a:r>
          </a:p>
          <a:p>
            <a:r>
              <a:rPr lang="en" altLang="zh-TW" dirty="0" err="1"/>
              <a:t>git@github.com:mdn</a:t>
            </a:r>
            <a:r>
              <a:rPr lang="en" altLang="zh-TW" dirty="0"/>
              <a:t>/browser-</a:t>
            </a:r>
            <a:r>
              <a:rPr lang="en" altLang="zh-TW" dirty="0" err="1"/>
              <a:t>compat</a:t>
            </a:r>
            <a:r>
              <a:rPr lang="en" altLang="zh-TW" dirty="0"/>
              <a:t>-</a:t>
            </a:r>
            <a:r>
              <a:rPr lang="en" altLang="zh-TW" dirty="0" err="1"/>
              <a:t>data.git</a:t>
            </a:r>
            <a:r>
              <a:rPr lang="en" altLang="zh-TW" dirty="0"/>
              <a:t> ftp://</a:t>
            </a:r>
            <a:r>
              <a:rPr lang="en" altLang="zh-TW" dirty="0" err="1"/>
              <a:t>example.org</a:t>
            </a:r>
            <a:r>
              <a:rPr lang="en" altLang="zh-TW" dirty="0"/>
              <a:t>/</a:t>
            </a:r>
            <a:r>
              <a:rPr lang="en" altLang="zh-TW" dirty="0" err="1"/>
              <a:t>resource.txt</a:t>
            </a:r>
            <a:r>
              <a:rPr lang="en" altLang="zh-TW" dirty="0"/>
              <a:t> </a:t>
            </a:r>
          </a:p>
          <a:p>
            <a:r>
              <a:rPr lang="en" altLang="zh-TW" dirty="0"/>
              <a:t>urn:isbn:9780141036144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510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B659D84-93E0-9646-866F-7161D4D8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URL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FD2E06E-59E5-704C-8B36-B23262249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1" y="1844676"/>
            <a:ext cx="9683749" cy="2736453"/>
          </a:xfrm>
        </p:spPr>
        <p:txBody>
          <a:bodyPr/>
          <a:lstStyle/>
          <a:p>
            <a:r>
              <a:rPr lang="en" altLang="zh-TW" b="0" dirty="0"/>
              <a:t>Universal Resource Locator </a:t>
            </a:r>
            <a:r>
              <a:rPr lang="zh-TW" altLang="en-US" b="0" dirty="0"/>
              <a:t>統一資源定位符</a:t>
            </a:r>
          </a:p>
          <a:p>
            <a:pPr lvl="1"/>
            <a:r>
              <a:rPr lang="zh-TW" altLang="en-US" b="0" dirty="0"/>
              <a:t>類似一個人的住址</a:t>
            </a:r>
          </a:p>
          <a:p>
            <a:pPr lvl="1"/>
            <a:r>
              <a:rPr lang="zh-TW" altLang="en-US" b="0" dirty="0"/>
              <a:t>標識一個網際網路資源，並指定對其進行操作或取得該資源的方法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489E8A9-B843-3A45-ABD0-62E21A13AF01}"/>
              </a:ext>
            </a:extLst>
          </p:cNvPr>
          <p:cNvSpPr/>
          <p:nvPr/>
        </p:nvSpPr>
        <p:spPr>
          <a:xfrm>
            <a:off x="1343472" y="4288741"/>
            <a:ext cx="763284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err="1"/>
              <a:t>developer.mozilla.org</a:t>
            </a:r>
            <a:r>
              <a:rPr lang="en" altLang="zh-TW"/>
              <a:t> </a:t>
            </a:r>
            <a:r>
              <a:rPr lang="en" altLang="zh-TW" smtClean="0"/>
              <a:t/>
            </a:r>
            <a:br>
              <a:rPr lang="en" altLang="zh-TW" smtClean="0"/>
            </a:br>
            <a:r>
              <a:rPr lang="en" altLang="zh-TW" smtClean="0"/>
              <a:t>https</a:t>
            </a:r>
            <a:r>
              <a:rPr lang="en" altLang="zh-TW" dirty="0"/>
              <a:t>://</a:t>
            </a:r>
            <a:r>
              <a:rPr lang="en" altLang="zh-TW" dirty="0" err="1"/>
              <a:t>developer.mozilla.org</a:t>
            </a:r>
            <a:r>
              <a:rPr lang="en" altLang="zh-TW" dirty="0"/>
              <a:t>/</a:t>
            </a:r>
            <a:r>
              <a:rPr lang="en" altLang="zh-TW" dirty="0" err="1"/>
              <a:t>en</a:t>
            </a:r>
            <a:r>
              <a:rPr lang="en" altLang="zh-TW" dirty="0"/>
              <a:t>-US/docs/Learn/ https://</a:t>
            </a:r>
            <a:r>
              <a:rPr lang="en" altLang="zh-TW" dirty="0" err="1"/>
              <a:t>developer.mozilla.org</a:t>
            </a:r>
            <a:r>
              <a:rPr lang="en" altLang="zh-TW" dirty="0"/>
              <a:t>/</a:t>
            </a:r>
            <a:r>
              <a:rPr lang="en" altLang="zh-TW" dirty="0" err="1"/>
              <a:t>en</a:t>
            </a:r>
            <a:r>
              <a:rPr lang="en" altLang="zh-TW" dirty="0"/>
              <a:t>-US/</a:t>
            </a:r>
            <a:r>
              <a:rPr lang="en" altLang="zh-TW" dirty="0" err="1"/>
              <a:t>search?q</a:t>
            </a:r>
            <a:r>
              <a:rPr lang="en" altLang="zh-TW" dirty="0"/>
              <a:t>=URL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875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D07A6E3-2573-9C45-A52C-68969F77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URN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065BA71-297F-6244-8497-1FC5D16CC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1" y="1844676"/>
            <a:ext cx="9889429" cy="2952477"/>
          </a:xfrm>
        </p:spPr>
        <p:txBody>
          <a:bodyPr/>
          <a:lstStyle/>
          <a:p>
            <a:r>
              <a:rPr lang="en" altLang="zh-TW" b="0" dirty="0"/>
              <a:t>Universal Resource Name </a:t>
            </a:r>
            <a:r>
              <a:rPr lang="zh-TW" altLang="en-US" b="0" dirty="0"/>
              <a:t>統一資源名稱</a:t>
            </a:r>
          </a:p>
          <a:p>
            <a:pPr lvl="1"/>
            <a:r>
              <a:rPr lang="zh-TW" altLang="en-US" b="0" dirty="0"/>
              <a:t>類似一個人的名字</a:t>
            </a:r>
          </a:p>
          <a:p>
            <a:pPr lvl="1"/>
            <a:r>
              <a:rPr lang="zh-TW" altLang="en-US" b="0" dirty="0"/>
              <a:t>基於某命名空間通過名稱指定資源的 </a:t>
            </a:r>
            <a:r>
              <a:rPr lang="en" altLang="zh-TW" b="0" dirty="0"/>
              <a:t>URI</a:t>
            </a:r>
          </a:p>
          <a:p>
            <a:pPr lvl="1"/>
            <a:r>
              <a:rPr lang="zh-TW" altLang="en-US" b="0" dirty="0"/>
              <a:t>人們可以通過 </a:t>
            </a:r>
            <a:r>
              <a:rPr lang="en" altLang="zh-TW" b="0" dirty="0"/>
              <a:t>URN </a:t>
            </a:r>
            <a:r>
              <a:rPr lang="zh-TW" altLang="en-US" b="0" dirty="0"/>
              <a:t>來指出某個資源，而無需指出其位置和獲得方式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E8364A4-A562-E94E-919B-389F85240BD8}"/>
              </a:ext>
            </a:extLst>
          </p:cNvPr>
          <p:cNvSpPr/>
          <p:nvPr/>
        </p:nvSpPr>
        <p:spPr>
          <a:xfrm>
            <a:off x="1271464" y="4839121"/>
            <a:ext cx="6336704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altLang="zh-TW" dirty="0"/>
              <a:t>urn:isbn:9780141036144 </a:t>
            </a:r>
          </a:p>
          <a:p>
            <a:r>
              <a:rPr lang="en" altLang="zh-TW" dirty="0"/>
              <a:t>urn:ietf:rfc:7230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764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379A5A62-0280-9E45-84CF-312E1E44B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EA446862-ADE6-C34F-B139-67DAF9D6A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Web Application</a:t>
            </a:r>
          </a:p>
          <a:p>
            <a:r>
              <a:rPr lang="zh-TW" altLang="en-US" dirty="0"/>
              <a:t>二、</a:t>
            </a:r>
            <a:r>
              <a:rPr lang="en-US" altLang="zh-TW" dirty="0"/>
              <a:t>TCP/IP </a:t>
            </a:r>
            <a:r>
              <a:rPr lang="zh-CN" altLang="en-US" dirty="0"/>
              <a:t>網路模型</a:t>
            </a:r>
            <a:endParaRPr lang="en-US" altLang="zh-CN" dirty="0"/>
          </a:p>
          <a:p>
            <a:r>
              <a:rPr lang="zh-TW" altLang="en-US" dirty="0"/>
              <a:t>三、</a:t>
            </a:r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lang="en-US" altLang="zh-CN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736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1D593EF-B314-6649-A7E0-6B19A20B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641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xmlns="" id="{0D6C181A-17F8-5C4F-9DC5-56078257D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lang="en-US" altLang="zh-TW" b="1" dirty="0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xmlns="" id="{B5FE7083-A467-5042-8FE9-811D58420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773238"/>
            <a:ext cx="9453562" cy="584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i="1" dirty="0"/>
              <a:t>HTTP message</a:t>
            </a:r>
            <a:r>
              <a:rPr lang="en-US" altLang="zh-TW" dirty="0"/>
              <a:t> </a:t>
            </a:r>
            <a:r>
              <a:rPr lang="zh-TW" altLang="en-US" dirty="0"/>
              <a:t>組成因子：</a:t>
            </a:r>
          </a:p>
        </p:txBody>
      </p:sp>
      <p:graphicFrame>
        <p:nvGraphicFramePr>
          <p:cNvPr id="95371" name="Group 139">
            <a:extLst>
              <a:ext uri="{FF2B5EF4-FFF2-40B4-BE49-F238E27FC236}">
                <a16:creationId xmlns:a16="http://schemas.microsoft.com/office/drawing/2014/main" xmlns="" id="{A03C901A-200D-9845-B303-9BC7E065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44060219"/>
              </p:ext>
            </p:extLst>
          </p:nvPr>
        </p:nvGraphicFramePr>
        <p:xfrm>
          <a:off x="527051" y="2420939"/>
          <a:ext cx="10972800" cy="3105469"/>
        </p:xfrm>
        <a:graphic>
          <a:graphicData uri="http://schemas.openxmlformats.org/drawingml/2006/table">
            <a:tbl>
              <a:tblPr/>
              <a:tblGrid>
                <a:gridCol w="4053507">
                  <a:extLst>
                    <a:ext uri="{9D8B030D-6E8A-4147-A177-3AD203B41FA5}">
                      <a16:colId xmlns:a16="http://schemas.microsoft.com/office/drawing/2014/main" xmlns="" val="1157425688"/>
                    </a:ext>
                  </a:extLst>
                </a:gridCol>
                <a:gridCol w="6919293">
                  <a:extLst>
                    <a:ext uri="{9D8B030D-6E8A-4147-A177-3AD203B41FA5}">
                      <a16:colId xmlns:a16="http://schemas.microsoft.com/office/drawing/2014/main" xmlns="" val="329428602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Message part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1946127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The initial(state) 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裡面包含了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HTTP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的方法，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URI</a:t>
                      </a:r>
                      <a:r>
                        <a:rPr kumimoji="1" lang="zh-TW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HTTP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版本與初始狀態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77527576"/>
                  </a:ext>
                </a:extLst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The headers section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根據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HTTP </a:t>
                      </a:r>
                      <a:r>
                        <a:rPr kumimoji="1" lang="zh-TW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的方法所包含的標頭資訊，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meta</a:t>
                      </a:r>
                      <a:r>
                        <a:rPr kumimoji="1" lang="zh-TW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User-Agent</a:t>
                      </a:r>
                      <a:r>
                        <a:rPr kumimoji="1" lang="zh-TW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Content-Type </a:t>
                      </a:r>
                      <a:r>
                        <a:rPr kumimoji="1" lang="zh-TW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或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ContentLength </a:t>
                      </a:r>
                      <a:r>
                        <a:rPr kumimoji="1" lang="zh-TW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等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84443"/>
                  </a:ext>
                </a:extLst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 blank 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Blank line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你可以當作是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Headers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資料的結束或者是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Headers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Message body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的分隔，例如當你要利用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GET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或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POST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的方法來送出其他的資料時，這些額外的資料就會包裝在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Message body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的區域而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Blank line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就可以來區隔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Headers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Message body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的資料。</a:t>
                      </a:r>
                      <a:r>
                        <a:rPr kumimoji="1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83232644"/>
                  </a:ext>
                </a:extLst>
              </a:tr>
              <a:tr h="576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An message body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存放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Request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或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Response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的內容，例如：</a:t>
                      </a:r>
                      <a:r>
                        <a:rPr kumimoji="1" lang="en-US" altLang="zh-TW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Request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中的參數或者是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Response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中的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kumimoji="1" lang="en-US" altLang="zh-TW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HTML Tag</a:t>
                      </a:r>
                      <a:r>
                        <a:rPr kumimoji="1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。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49758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19847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xmlns="" id="{C069BB73-FFC9-704E-A4DF-878EB49A40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lang="en-US" altLang="zh-TW" b="1" dirty="0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xmlns="" id="{F338B678-074F-D548-983D-F4E12B481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700213"/>
            <a:ext cx="9744074" cy="25273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i="1" dirty="0"/>
              <a:t>Initial(state) line</a:t>
            </a:r>
            <a:r>
              <a:rPr lang="en-US" altLang="zh-TW" b="1" i="1" dirty="0"/>
              <a:t> 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altLang="zh-TW" sz="2400" i="1" dirty="0"/>
              <a:t>	</a:t>
            </a:r>
            <a:r>
              <a:rPr lang="zh-TW" altLang="en-US" sz="2400" dirty="0"/>
              <a:t>方法名稱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altLang="zh-TW" sz="2400" i="1" dirty="0"/>
              <a:t>	URI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altLang="zh-TW" sz="2400" i="1" dirty="0"/>
              <a:t>	HTTP </a:t>
            </a:r>
            <a:r>
              <a:rPr lang="zh-TW" altLang="en-US" sz="2400" dirty="0"/>
              <a:t>版本</a:t>
            </a:r>
          </a:p>
        </p:txBody>
      </p:sp>
      <p:sp>
        <p:nvSpPr>
          <p:cNvPr id="96261" name="Text Box 5">
            <a:extLst>
              <a:ext uri="{FF2B5EF4-FFF2-40B4-BE49-F238E27FC236}">
                <a16:creationId xmlns:a16="http://schemas.microsoft.com/office/drawing/2014/main" xmlns="" id="{DB7F2A55-2E9F-7D4E-ABB4-E209DDC9F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7915" y="4083051"/>
            <a:ext cx="7345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800" b="1" i="1">
                <a:latin typeface="Verdana" charset="0"/>
              </a:rPr>
              <a:t>GET   /Java/Index.htm   HTTP/1.0</a:t>
            </a:r>
          </a:p>
        </p:txBody>
      </p:sp>
      <p:sp>
        <p:nvSpPr>
          <p:cNvPr id="96262" name="Line 6">
            <a:extLst>
              <a:ext uri="{FF2B5EF4-FFF2-40B4-BE49-F238E27FC236}">
                <a16:creationId xmlns:a16="http://schemas.microsoft.com/office/drawing/2014/main" xmlns="" id="{10A4F24E-80A2-F04C-98B3-C44C71909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9714" y="4659314"/>
            <a:ext cx="0" cy="2873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96263" name="Line 7">
            <a:extLst>
              <a:ext uri="{FF2B5EF4-FFF2-40B4-BE49-F238E27FC236}">
                <a16:creationId xmlns:a16="http://schemas.microsoft.com/office/drawing/2014/main" xmlns="" id="{78F038B6-EC5B-0243-A98C-401B81762B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3539" y="4659314"/>
            <a:ext cx="0" cy="2873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96264" name="Line 8">
            <a:extLst>
              <a:ext uri="{FF2B5EF4-FFF2-40B4-BE49-F238E27FC236}">
                <a16:creationId xmlns:a16="http://schemas.microsoft.com/office/drawing/2014/main" xmlns="" id="{08B63116-80B9-D44B-BC90-FB79F1DA54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6289" y="4659314"/>
            <a:ext cx="0" cy="2873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96265" name="Text Box 9">
            <a:extLst>
              <a:ext uri="{FF2B5EF4-FFF2-40B4-BE49-F238E27FC236}">
                <a16:creationId xmlns:a16="http://schemas.microsoft.com/office/drawing/2014/main" xmlns="" id="{D4BE58BD-F946-5A4E-BD7B-6AA10928C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283" y="4946650"/>
            <a:ext cx="1210588" cy="40011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000" b="1">
                <a:solidFill>
                  <a:srgbClr val="0000CC"/>
                </a:solidFill>
                <a:latin typeface="Verdana" charset="0"/>
              </a:rPr>
              <a:t>方法名稱</a:t>
            </a:r>
            <a:endParaRPr lang="zh-TW" altLang="en-US" sz="2000" b="1" i="1">
              <a:solidFill>
                <a:srgbClr val="0000CC"/>
              </a:solidFill>
              <a:latin typeface="Verdana" charset="0"/>
            </a:endParaRPr>
          </a:p>
        </p:txBody>
      </p:sp>
      <p:sp>
        <p:nvSpPr>
          <p:cNvPr id="96266" name="Text Box 10">
            <a:extLst>
              <a:ext uri="{FF2B5EF4-FFF2-40B4-BE49-F238E27FC236}">
                <a16:creationId xmlns:a16="http://schemas.microsoft.com/office/drawing/2014/main" xmlns="" id="{34349AF1-4DB2-434A-880A-BA654A55E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1739" y="4946650"/>
            <a:ext cx="838200" cy="40011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b="1" i="1">
                <a:solidFill>
                  <a:srgbClr val="0000CC"/>
                </a:solidFill>
                <a:latin typeface="Verdana" charset="0"/>
              </a:rPr>
              <a:t>URI</a:t>
            </a:r>
          </a:p>
        </p:txBody>
      </p:sp>
      <p:sp>
        <p:nvSpPr>
          <p:cNvPr id="96267" name="Text Box 11">
            <a:extLst>
              <a:ext uri="{FF2B5EF4-FFF2-40B4-BE49-F238E27FC236}">
                <a16:creationId xmlns:a16="http://schemas.microsoft.com/office/drawing/2014/main" xmlns="" id="{AB71A77A-084E-1E4D-9747-365F16B96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127" y="4946650"/>
            <a:ext cx="1657350" cy="40011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b="1" i="1">
                <a:solidFill>
                  <a:srgbClr val="0000CC"/>
                </a:solidFill>
                <a:latin typeface="Verdana" charset="0"/>
              </a:rPr>
              <a:t>HTTP</a:t>
            </a:r>
            <a:r>
              <a:rPr lang="en-US" altLang="zh-TW" sz="2000" b="1">
                <a:solidFill>
                  <a:srgbClr val="0000CC"/>
                </a:solidFill>
                <a:latin typeface="Verdana" charset="0"/>
              </a:rPr>
              <a:t> </a:t>
            </a:r>
            <a:r>
              <a:rPr lang="zh-TW" altLang="en-US" sz="2000" b="1">
                <a:solidFill>
                  <a:srgbClr val="0000CC"/>
                </a:solidFill>
                <a:latin typeface="Verdana" charset="0"/>
              </a:rPr>
              <a:t>版本</a:t>
            </a:r>
            <a:endParaRPr lang="zh-TW" altLang="en-US" sz="2000" b="1" i="1">
              <a:solidFill>
                <a:srgbClr val="0000CC"/>
              </a:solidFill>
              <a:latin typeface="Verdana" charset="0"/>
            </a:endParaRPr>
          </a:p>
        </p:txBody>
      </p:sp>
      <p:sp>
        <p:nvSpPr>
          <p:cNvPr id="96270" name="Oval 14">
            <a:extLst>
              <a:ext uri="{FF2B5EF4-FFF2-40B4-BE49-F238E27FC236}">
                <a16:creationId xmlns:a16="http://schemas.microsoft.com/office/drawing/2014/main" xmlns="" id="{7256A60D-332A-D34A-83D6-0DF352894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577" y="3938589"/>
            <a:ext cx="1511300" cy="7207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96271" name="Oval 15">
            <a:extLst>
              <a:ext uri="{FF2B5EF4-FFF2-40B4-BE49-F238E27FC236}">
                <a16:creationId xmlns:a16="http://schemas.microsoft.com/office/drawing/2014/main" xmlns="" id="{FBA6ACBD-CD06-6D44-BAD6-3F9AEE83E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415" y="3938589"/>
            <a:ext cx="3889375" cy="7207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  <p:sp>
        <p:nvSpPr>
          <p:cNvPr id="96272" name="Oval 16">
            <a:extLst>
              <a:ext uri="{FF2B5EF4-FFF2-40B4-BE49-F238E27FC236}">
                <a16:creationId xmlns:a16="http://schemas.microsoft.com/office/drawing/2014/main" xmlns="" id="{2327D0A5-77D9-6848-8B52-36CF5618D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3764" y="3938589"/>
            <a:ext cx="2305050" cy="7207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2974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9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1" grpId="0"/>
      <p:bldP spid="96265" grpId="0" animBg="1"/>
      <p:bldP spid="96266" grpId="0" animBg="1"/>
      <p:bldP spid="96267" grpId="0" animBg="1"/>
      <p:bldP spid="96270" grpId="0" animBg="1"/>
      <p:bldP spid="96270" grpId="1" animBg="1"/>
      <p:bldP spid="96271" grpId="0" animBg="1"/>
      <p:bldP spid="96271" grpId="1" animBg="1"/>
      <p:bldP spid="9627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94F9AE7E-6682-F643-AE98-CD15665D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4013"/>
            <a:ext cx="12192000" cy="69127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3122622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xmlns="" id="{1041E3E8-D0BE-0141-BA21-664DE5F1BB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lang="en-US" altLang="zh-TW" b="1" dirty="0"/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xmlns="" id="{F4B8329D-8579-CE4C-BB8F-CC82F6C1D7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628775"/>
            <a:ext cx="9453562" cy="4679950"/>
          </a:xfrm>
        </p:spPr>
        <p:txBody>
          <a:bodyPr/>
          <a:lstStyle/>
          <a:p>
            <a:pPr marL="0" indent="0"/>
            <a:r>
              <a:rPr lang="zh-TW" altLang="en-US" dirty="0"/>
              <a:t>以下我們簡單的從</a:t>
            </a:r>
            <a:r>
              <a:rPr lang="en-US" altLang="zh-TW" dirty="0"/>
              <a:t> </a:t>
            </a:r>
            <a:r>
              <a:rPr lang="en-US" altLang="zh-TW" i="1" dirty="0"/>
              <a:t>Client</a:t>
            </a:r>
            <a:r>
              <a:rPr lang="en-US" altLang="zh-TW" dirty="0"/>
              <a:t> </a:t>
            </a:r>
            <a:r>
              <a:rPr lang="zh-TW" altLang="en-US" dirty="0"/>
              <a:t>來發出一個請求，來說明</a:t>
            </a:r>
            <a:r>
              <a:rPr lang="en-US" altLang="zh-TW" dirty="0"/>
              <a:t> </a:t>
            </a:r>
            <a:r>
              <a:rPr lang="en-US" altLang="zh-TW" i="1" dirty="0"/>
              <a:t>HTTP</a:t>
            </a:r>
            <a:r>
              <a:rPr lang="en-US" altLang="zh-TW" dirty="0"/>
              <a:t> </a:t>
            </a:r>
            <a:r>
              <a:rPr lang="zh-TW" altLang="en-US" dirty="0"/>
              <a:t>訊息內容：</a:t>
            </a:r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sz="2000" i="1" dirty="0"/>
          </a:p>
          <a:p>
            <a:pPr marL="0" indent="0"/>
            <a:r>
              <a:rPr lang="en-US" altLang="zh-TW" sz="2000" i="1" dirty="0" err="1">
                <a:solidFill>
                  <a:srgbClr val="006600"/>
                </a:solidFill>
              </a:rPr>
              <a:t>examName</a:t>
            </a:r>
            <a:r>
              <a:rPr lang="en-US" altLang="zh-TW" sz="2000" i="1" dirty="0">
                <a:solidFill>
                  <a:srgbClr val="006600"/>
                </a:solidFill>
              </a:rPr>
              <a:t>=SCWCD</a:t>
            </a:r>
            <a:r>
              <a:rPr lang="en-US" altLang="zh-TW" sz="2000" b="0" dirty="0">
                <a:solidFill>
                  <a:srgbClr val="006600"/>
                </a:solidFill>
              </a:rPr>
              <a:t> </a:t>
            </a:r>
            <a:r>
              <a:rPr lang="zh-TW" altLang="en-US" sz="2000" b="0" dirty="0"/>
              <a:t>是</a:t>
            </a:r>
            <a:r>
              <a:rPr lang="en-US" altLang="zh-TW" sz="2000" b="0" dirty="0">
                <a:solidFill>
                  <a:srgbClr val="006600"/>
                </a:solidFill>
              </a:rPr>
              <a:t> </a:t>
            </a:r>
            <a:r>
              <a:rPr lang="en-US" altLang="zh-TW" sz="2000" i="1" dirty="0" err="1">
                <a:solidFill>
                  <a:srgbClr val="006600"/>
                </a:solidFill>
              </a:rPr>
              <a:t>QueryString</a:t>
            </a:r>
            <a:r>
              <a:rPr lang="en-US" altLang="zh-TW" sz="2000" i="1" dirty="0">
                <a:solidFill>
                  <a:srgbClr val="006600"/>
                </a:solidFill>
              </a:rPr>
              <a:t> (name-value)</a:t>
            </a:r>
          </a:p>
          <a:p>
            <a:pPr marL="1090613" lvl="1"/>
            <a:r>
              <a:rPr lang="en-US" altLang="zh-TW" sz="1800" i="1" dirty="0" err="1"/>
              <a:t>QueryString</a:t>
            </a:r>
            <a:r>
              <a:rPr lang="en-US" altLang="zh-TW" sz="1800" dirty="0"/>
              <a:t> </a:t>
            </a:r>
            <a:r>
              <a:rPr lang="zh-TW" altLang="en-US" sz="1800" dirty="0"/>
              <a:t>就是查詢字串，他是位於</a:t>
            </a:r>
            <a:r>
              <a:rPr lang="en-US" altLang="zh-TW" sz="1800" dirty="0"/>
              <a:t> </a:t>
            </a:r>
            <a:r>
              <a:rPr lang="en-US" altLang="zh-TW" sz="1800" i="1" dirty="0"/>
              <a:t>URL</a:t>
            </a:r>
            <a:r>
              <a:rPr lang="en-US" altLang="zh-TW" sz="1800" dirty="0"/>
              <a:t> </a:t>
            </a:r>
            <a:r>
              <a:rPr lang="zh-TW" altLang="en-US" sz="1800" dirty="0"/>
              <a:t>末端，廣義的說他也是</a:t>
            </a:r>
            <a:r>
              <a:rPr lang="en-US" altLang="zh-TW" sz="1800" dirty="0"/>
              <a:t> </a:t>
            </a:r>
            <a:r>
              <a:rPr lang="en-US" altLang="zh-TW" sz="1800" i="1" dirty="0"/>
              <a:t>URL</a:t>
            </a:r>
            <a:r>
              <a:rPr lang="en-US" altLang="zh-TW" sz="1800" dirty="0"/>
              <a:t> </a:t>
            </a:r>
            <a:r>
              <a:rPr lang="zh-TW" altLang="en-US" sz="1800" dirty="0"/>
              <a:t>的一部份，一樣要被瀏覽器與</a:t>
            </a:r>
            <a:r>
              <a:rPr lang="en-US" altLang="zh-TW" sz="1800" dirty="0"/>
              <a:t> </a:t>
            </a:r>
            <a:r>
              <a:rPr lang="en-US" altLang="zh-TW" sz="1800" i="1" dirty="0"/>
              <a:t>Web Server</a:t>
            </a:r>
            <a:r>
              <a:rPr lang="en-US" altLang="zh-TW" sz="1800" dirty="0"/>
              <a:t> </a:t>
            </a:r>
            <a:r>
              <a:rPr lang="zh-TW" altLang="en-US" sz="1800" dirty="0"/>
              <a:t>解釋，”</a:t>
            </a:r>
            <a:r>
              <a:rPr lang="en-US" altLang="zh-TW" sz="1800" dirty="0">
                <a:solidFill>
                  <a:srgbClr val="FF0000"/>
                </a:solidFill>
              </a:rPr>
              <a:t>?</a:t>
            </a:r>
            <a:r>
              <a:rPr lang="zh-TW" altLang="en-US" sz="1800" dirty="0"/>
              <a:t>”</a:t>
            </a:r>
            <a:r>
              <a:rPr lang="en-US" altLang="zh-TW" sz="1800" dirty="0"/>
              <a:t> </a:t>
            </a:r>
            <a:r>
              <a:rPr lang="zh-TW" altLang="en-US" sz="1800" dirty="0"/>
              <a:t>代表</a:t>
            </a:r>
            <a:r>
              <a:rPr lang="en-US" altLang="zh-TW" sz="1800" dirty="0"/>
              <a:t> </a:t>
            </a:r>
            <a:r>
              <a:rPr lang="en-US" altLang="zh-TW" sz="1800" i="1" dirty="0"/>
              <a:t>URL</a:t>
            </a:r>
            <a:r>
              <a:rPr lang="en-US" altLang="zh-TW" sz="1800" dirty="0"/>
              <a:t> </a:t>
            </a:r>
            <a:r>
              <a:rPr lang="zh-TW" altLang="en-US" sz="1800" dirty="0"/>
              <a:t>主體與</a:t>
            </a:r>
            <a:r>
              <a:rPr lang="en-US" altLang="zh-TW" sz="1800" dirty="0"/>
              <a:t> </a:t>
            </a:r>
            <a:r>
              <a:rPr lang="en-US" altLang="zh-TW" sz="1800" i="1" dirty="0" err="1"/>
              <a:t>QueryString</a:t>
            </a:r>
            <a:r>
              <a:rPr lang="en-US" altLang="zh-TW" sz="1800" dirty="0"/>
              <a:t> </a:t>
            </a:r>
            <a:r>
              <a:rPr lang="zh-TW" altLang="en-US" sz="1800" dirty="0"/>
              <a:t>的分隔，所以在</a:t>
            </a:r>
            <a:r>
              <a:rPr lang="en-US" altLang="zh-TW" sz="1800" dirty="0"/>
              <a:t> </a:t>
            </a:r>
            <a:r>
              <a:rPr lang="zh-TW" altLang="en-US" sz="1800" dirty="0"/>
              <a:t>”</a:t>
            </a:r>
            <a:r>
              <a:rPr lang="en-US" altLang="zh-TW" sz="1800" dirty="0">
                <a:solidFill>
                  <a:srgbClr val="FF0000"/>
                </a:solidFill>
              </a:rPr>
              <a:t>?</a:t>
            </a:r>
            <a:r>
              <a:rPr lang="zh-TW" altLang="en-US" sz="1800" dirty="0"/>
              <a:t>”</a:t>
            </a:r>
            <a:r>
              <a:rPr lang="en-US" altLang="zh-TW" sz="1800" dirty="0"/>
              <a:t> </a:t>
            </a:r>
            <a:r>
              <a:rPr lang="zh-TW" altLang="en-US" sz="1800" dirty="0"/>
              <a:t>後面就可以代入參數名稱與參數內容，若有多個參數時則可以利用</a:t>
            </a:r>
            <a:r>
              <a:rPr lang="en-US" altLang="zh-TW" sz="1800" dirty="0"/>
              <a:t> </a:t>
            </a:r>
            <a:r>
              <a:rPr lang="zh-TW" altLang="en-US" sz="1800" dirty="0"/>
              <a:t>”</a:t>
            </a:r>
            <a:r>
              <a:rPr lang="en-US" altLang="zh-TW" sz="1800" dirty="0">
                <a:solidFill>
                  <a:srgbClr val="0000CC"/>
                </a:solidFill>
              </a:rPr>
              <a:t>&amp;</a:t>
            </a:r>
            <a:r>
              <a:rPr lang="zh-TW" altLang="en-US" sz="1800" dirty="0"/>
              <a:t>”</a:t>
            </a:r>
            <a:r>
              <a:rPr lang="en-US" altLang="zh-TW" sz="1800" dirty="0"/>
              <a:t> </a:t>
            </a:r>
            <a:r>
              <a:rPr lang="zh-TW" altLang="en-US" sz="1800" dirty="0"/>
              <a:t>加以區隔。</a:t>
            </a:r>
            <a:endParaRPr lang="en-US" altLang="zh-TW" sz="1800" dirty="0"/>
          </a:p>
          <a:p>
            <a:pPr marL="1490663" lvl="2"/>
            <a:r>
              <a:rPr lang="en-US" altLang="zh-TW" sz="1800" dirty="0" err="1">
                <a:solidFill>
                  <a:schemeClr val="tx1"/>
                </a:solidFill>
                <a:latin typeface="Consolas" charset="0"/>
                <a:ea typeface="微軟正黑體" charset="0"/>
                <a:cs typeface="微軟正黑體" charset="0"/>
              </a:rPr>
              <a:t>hello.jsp</a:t>
            </a:r>
            <a:r>
              <a:rPr lang="en-US" altLang="zh-TW" sz="1800" dirty="0" err="1">
                <a:solidFill>
                  <a:srgbClr val="FF0000"/>
                </a:solidFill>
                <a:latin typeface="Consolas" charset="0"/>
                <a:ea typeface="微軟正黑體" charset="0"/>
                <a:cs typeface="微軟正黑體" charset="0"/>
              </a:rPr>
              <a:t>?</a:t>
            </a:r>
            <a:r>
              <a:rPr lang="en-US" altLang="zh-TW" sz="1800" dirty="0" err="1">
                <a:solidFill>
                  <a:srgbClr val="006600"/>
                </a:solidFill>
                <a:latin typeface="Consolas" charset="0"/>
                <a:ea typeface="微軟正黑體" charset="0"/>
                <a:cs typeface="微軟正黑體" charset="0"/>
              </a:rPr>
              <a:t>examName</a:t>
            </a:r>
            <a:r>
              <a:rPr lang="en-US" altLang="zh-TW" sz="1800" dirty="0">
                <a:solidFill>
                  <a:srgbClr val="006600"/>
                </a:solidFill>
                <a:latin typeface="Consolas" charset="0"/>
                <a:ea typeface="微軟正黑體" charset="0"/>
                <a:cs typeface="微軟正黑體" charset="0"/>
              </a:rPr>
              <a:t>=</a:t>
            </a:r>
            <a:r>
              <a:rPr lang="en-US" altLang="zh-TW" sz="1800" dirty="0" err="1">
                <a:solidFill>
                  <a:srgbClr val="006600"/>
                </a:solidFill>
                <a:latin typeface="Consolas" charset="0"/>
                <a:ea typeface="微軟正黑體" charset="0"/>
                <a:cs typeface="微軟正黑體" charset="0"/>
              </a:rPr>
              <a:t>SCWCD</a:t>
            </a:r>
            <a:r>
              <a:rPr lang="en-US" altLang="zh-TW" sz="1800" dirty="0" err="1">
                <a:solidFill>
                  <a:srgbClr val="0000FF"/>
                </a:solidFill>
                <a:latin typeface="Consolas" charset="0"/>
                <a:ea typeface="微軟正黑體" charset="0"/>
                <a:cs typeface="微軟正黑體" charset="0"/>
              </a:rPr>
              <a:t>&amp;</a:t>
            </a:r>
            <a:r>
              <a:rPr lang="en-US" altLang="zh-TW" sz="1800" dirty="0" err="1">
                <a:solidFill>
                  <a:srgbClr val="006600"/>
                </a:solidFill>
                <a:latin typeface="Consolas" charset="0"/>
                <a:ea typeface="微軟正黑體" charset="0"/>
                <a:cs typeface="微軟正黑體" charset="0"/>
              </a:rPr>
              <a:t>version</a:t>
            </a:r>
            <a:r>
              <a:rPr lang="en-US" altLang="zh-TW" sz="1800" dirty="0">
                <a:solidFill>
                  <a:srgbClr val="006600"/>
                </a:solidFill>
                <a:latin typeface="Consolas" charset="0"/>
                <a:ea typeface="微軟正黑體" charset="0"/>
                <a:cs typeface="微軟正黑體" charset="0"/>
              </a:rPr>
              <a:t>=7</a:t>
            </a:r>
            <a:r>
              <a:rPr lang="en-US" altLang="zh-TW" sz="1800" dirty="0">
                <a:solidFill>
                  <a:srgbClr val="0000FF"/>
                </a:solidFill>
                <a:latin typeface="Consolas" charset="0"/>
                <a:ea typeface="微軟正黑體" charset="0"/>
                <a:cs typeface="微軟正黑體" charset="0"/>
              </a:rPr>
              <a:t>&amp;</a:t>
            </a:r>
            <a:r>
              <a:rPr lang="en-US" altLang="zh-TW" sz="1800" dirty="0">
                <a:solidFill>
                  <a:srgbClr val="006600"/>
                </a:solidFill>
                <a:latin typeface="Consolas" charset="0"/>
                <a:ea typeface="微軟正黑體" charset="0"/>
                <a:cs typeface="微軟正黑體" charset="0"/>
              </a:rPr>
              <a:t>score=100</a:t>
            </a:r>
            <a:endParaRPr lang="zh-TW" altLang="en-US" sz="1800" dirty="0"/>
          </a:p>
        </p:txBody>
      </p:sp>
      <p:sp>
        <p:nvSpPr>
          <p:cNvPr id="98354" name="Text Box 50">
            <a:extLst>
              <a:ext uri="{FF2B5EF4-FFF2-40B4-BE49-F238E27FC236}">
                <a16:creationId xmlns:a16="http://schemas.microsoft.com/office/drawing/2014/main" xmlns="" id="{9A957D94-BD72-3243-9623-5E9DD64B5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886" y="2780505"/>
            <a:ext cx="41953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i="1" dirty="0">
                <a:latin typeface="Verdana" charset="0"/>
                <a:ea typeface="書法家粗黑體" charset="0"/>
                <a:cs typeface="書法家粗黑體" charset="0"/>
              </a:rPr>
              <a:t>Client</a:t>
            </a:r>
            <a:r>
              <a:rPr lang="en-US" altLang="zh-TW" dirty="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dirty="0">
                <a:latin typeface="Verdana" charset="0"/>
                <a:ea typeface="書法家粗黑體" charset="0"/>
                <a:cs typeface="書法家粗黑體" charset="0"/>
              </a:rPr>
              <a:t>利用</a:t>
            </a:r>
            <a:r>
              <a:rPr lang="en-US" altLang="zh-TW" dirty="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en-US" altLang="zh-TW" b="1" i="1" dirty="0">
                <a:latin typeface="Verdana" charset="0"/>
                <a:ea typeface="書法家粗黑體" charset="0"/>
                <a:cs typeface="書法家粗黑體" charset="0"/>
              </a:rPr>
              <a:t>URL</a:t>
            </a:r>
            <a:r>
              <a:rPr lang="en-US" altLang="zh-TW" dirty="0">
                <a:latin typeface="Verdana" charset="0"/>
                <a:ea typeface="書法家粗黑體" charset="0"/>
                <a:cs typeface="書法家粗黑體" charset="0"/>
              </a:rPr>
              <a:t> </a:t>
            </a:r>
            <a:r>
              <a:rPr lang="zh-TW" altLang="en-US" dirty="0">
                <a:latin typeface="Verdana" charset="0"/>
                <a:ea typeface="書法家粗黑體" charset="0"/>
                <a:cs typeface="書法家粗黑體" charset="0"/>
              </a:rPr>
              <a:t>發出請求</a:t>
            </a:r>
            <a:r>
              <a:rPr lang="en-US" altLang="zh-TW" b="1" dirty="0">
                <a:latin typeface="Verdana" charset="0"/>
                <a:ea typeface="書法家粗黑體" charset="0"/>
                <a:cs typeface="書法家粗黑體" charset="0"/>
              </a:rPr>
              <a:t>(</a:t>
            </a:r>
            <a:r>
              <a:rPr lang="en-US" altLang="zh-TW" b="1" i="1" dirty="0">
                <a:latin typeface="Verdana" charset="0"/>
                <a:ea typeface="書法家粗黑體" charset="0"/>
                <a:cs typeface="書法家粗黑體" charset="0"/>
              </a:rPr>
              <a:t>Request)</a:t>
            </a:r>
            <a:r>
              <a:rPr lang="zh-TW" altLang="en-US" dirty="0">
                <a:latin typeface="Verdana" charset="0"/>
                <a:ea typeface="書法家粗黑體" charset="0"/>
                <a:cs typeface="書法家粗黑體" charset="0"/>
              </a:rPr>
              <a:t>：</a:t>
            </a:r>
            <a:r>
              <a:rPr lang="en-US" altLang="zh-TW" dirty="0">
                <a:latin typeface="Verdana" charset="0"/>
                <a:ea typeface="書法家粗黑體" charset="0"/>
                <a:cs typeface="書法家粗黑體" charset="0"/>
              </a:rPr>
              <a:t> </a:t>
            </a:r>
          </a:p>
        </p:txBody>
      </p:sp>
      <p:graphicFrame>
        <p:nvGraphicFramePr>
          <p:cNvPr id="98429" name="Group 125">
            <a:extLst>
              <a:ext uri="{FF2B5EF4-FFF2-40B4-BE49-F238E27FC236}">
                <a16:creationId xmlns:a16="http://schemas.microsoft.com/office/drawing/2014/main" xmlns="" id="{D894C65C-5D6E-AC45-99B0-212138390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85345585"/>
              </p:ext>
            </p:extLst>
          </p:nvPr>
        </p:nvGraphicFramePr>
        <p:xfrm>
          <a:off x="1270323" y="3285331"/>
          <a:ext cx="7561262" cy="647376"/>
        </p:xfrm>
        <a:graphic>
          <a:graphicData uri="http://schemas.openxmlformats.org/drawingml/2006/table">
            <a:tbl>
              <a:tblPr/>
              <a:tblGrid>
                <a:gridCol w="75612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7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http://localhost:8080/demo/</a:t>
                      </a:r>
                      <a:r>
                        <a:rPr kumimoji="1" lang="en-US" altLang="zh-TW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hello.jsp</a:t>
                      </a:r>
                      <a:r>
                        <a:rPr kumimoji="1" lang="en-US" altLang="zh-TW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?</a:t>
                      </a:r>
                      <a:r>
                        <a:rPr kumimoji="1" lang="en-US" altLang="zh-TW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examName</a:t>
                      </a:r>
                      <a:r>
                        <a:rPr kumimoji="1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=SCWCD</a:t>
                      </a:r>
                    </a:p>
                  </a:txBody>
                  <a:tcPr marT="45761" marB="457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8432" name="Rectangle 128">
            <a:extLst>
              <a:ext uri="{FF2B5EF4-FFF2-40B4-BE49-F238E27FC236}">
                <a16:creationId xmlns:a16="http://schemas.microsoft.com/office/drawing/2014/main" xmlns="" id="{77276737-755F-6A48-87DC-AA07E32EE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2780506"/>
            <a:ext cx="7848600" cy="1296987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4532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8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  <p:bldP spid="98354" grpId="0"/>
      <p:bldP spid="984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xmlns="" id="{AF6C08D7-F892-2743-A18A-668CA6A0B0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lang="en-US" altLang="zh-TW" b="1" dirty="0"/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xmlns="" id="{56A27FCD-95A9-344B-BBC7-49E87614A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844675"/>
            <a:ext cx="9453562" cy="584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i="1" dirty="0"/>
              <a:t>Server</a:t>
            </a:r>
            <a:r>
              <a:rPr lang="en-US" altLang="zh-TW" dirty="0"/>
              <a:t> </a:t>
            </a:r>
            <a:r>
              <a:rPr lang="zh-TW" altLang="en-US" dirty="0"/>
              <a:t>端所得到的</a:t>
            </a:r>
            <a:r>
              <a:rPr lang="en-US" altLang="zh-TW" dirty="0"/>
              <a:t> </a:t>
            </a:r>
            <a:r>
              <a:rPr lang="en-US" altLang="zh-TW" i="1" dirty="0"/>
              <a:t>HTTP</a:t>
            </a:r>
            <a:r>
              <a:rPr lang="en-US" altLang="zh-TW" dirty="0"/>
              <a:t> </a:t>
            </a:r>
            <a:r>
              <a:rPr lang="zh-TW" altLang="en-US" dirty="0"/>
              <a:t>訊息如下：</a:t>
            </a:r>
          </a:p>
        </p:txBody>
      </p:sp>
      <p:graphicFrame>
        <p:nvGraphicFramePr>
          <p:cNvPr id="104505" name="Group 57">
            <a:extLst>
              <a:ext uri="{FF2B5EF4-FFF2-40B4-BE49-F238E27FC236}">
                <a16:creationId xmlns:a16="http://schemas.microsoft.com/office/drawing/2014/main" xmlns="" id="{16D8168F-0CF0-9E42-A851-0C42A1D52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71153528"/>
              </p:ext>
            </p:extLst>
          </p:nvPr>
        </p:nvGraphicFramePr>
        <p:xfrm>
          <a:off x="527051" y="2565400"/>
          <a:ext cx="9817099" cy="3410268"/>
        </p:xfrm>
        <a:graphic>
          <a:graphicData uri="http://schemas.openxmlformats.org/drawingml/2006/table">
            <a:tbl>
              <a:tblPr/>
              <a:tblGrid>
                <a:gridCol w="2498723">
                  <a:extLst>
                    <a:ext uri="{9D8B030D-6E8A-4147-A177-3AD203B41FA5}">
                      <a16:colId xmlns:a16="http://schemas.microsoft.com/office/drawing/2014/main" xmlns="" val="2884225531"/>
                    </a:ext>
                  </a:extLst>
                </a:gridCol>
                <a:gridCol w="7318376">
                  <a:extLst>
                    <a:ext uri="{9D8B030D-6E8A-4147-A177-3AD203B41FA5}">
                      <a16:colId xmlns:a16="http://schemas.microsoft.com/office/drawing/2014/main" xmlns="" val="2761249746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initial(state)</a:t>
                      </a:r>
                      <a:b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</a:b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GET  /demo/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hello.jsp?examName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=SCWCD  HTTP/1.0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9322352"/>
                  </a:ext>
                </a:extLst>
              </a:tr>
              <a:tr h="2160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Headers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accept : image/gif, , application/x-shockwave 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accept-language : zh-tw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user-agent : Mozilla/4.0 (compatible;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MSIE 6.0; Windows NT 5.1)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host : localhost:8080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connection : Keep-Alive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pragma : no-cache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4626697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Blank 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TW" alt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82408106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Message body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5584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71182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xmlns="" id="{0698D15E-888A-A248-A809-802D3A188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lang="en-US" altLang="zh-TW" b="1" dirty="0"/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xmlns="" id="{890122E4-B192-824F-A95F-BF26CA993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1" y="1700213"/>
            <a:ext cx="9524999" cy="12319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TW" sz="2400" i="1" dirty="0"/>
              <a:t>Server</a:t>
            </a:r>
            <a:r>
              <a:rPr lang="en-US" altLang="zh-TW" sz="2400" dirty="0"/>
              <a:t> </a:t>
            </a:r>
            <a:r>
              <a:rPr lang="zh-TW" altLang="en-US" sz="2400" dirty="0"/>
              <a:t>端處理完</a:t>
            </a:r>
            <a:r>
              <a:rPr lang="en-US" altLang="zh-TW" sz="2400" dirty="0"/>
              <a:t> </a:t>
            </a:r>
            <a:r>
              <a:rPr lang="en-US" altLang="zh-TW" sz="2400" i="1" dirty="0"/>
              <a:t>Client</a:t>
            </a:r>
            <a:r>
              <a:rPr lang="en-US" altLang="zh-TW" sz="2400" dirty="0"/>
              <a:t> </a:t>
            </a:r>
            <a:r>
              <a:rPr lang="zh-TW" altLang="en-US" sz="2400" dirty="0"/>
              <a:t>端的請求</a:t>
            </a:r>
            <a:r>
              <a:rPr lang="en-US" altLang="zh-TW" sz="2400" dirty="0"/>
              <a:t>(</a:t>
            </a:r>
            <a:r>
              <a:rPr lang="en-US" altLang="zh-TW" sz="2400" i="1" dirty="0"/>
              <a:t>Request)</a:t>
            </a:r>
            <a:r>
              <a:rPr lang="en-US" altLang="zh-TW" sz="2400" dirty="0"/>
              <a:t> </a:t>
            </a:r>
            <a:r>
              <a:rPr lang="zh-TW" altLang="en-US" sz="2400" dirty="0"/>
              <a:t>之後將會回應</a:t>
            </a:r>
            <a:r>
              <a:rPr lang="en-US" altLang="zh-TW" sz="2400" dirty="0"/>
              <a:t>(</a:t>
            </a:r>
            <a:r>
              <a:rPr lang="en-US" altLang="zh-TW" sz="2400" i="1" dirty="0"/>
              <a:t>Response</a:t>
            </a:r>
            <a:r>
              <a:rPr lang="en-US" altLang="zh-TW" sz="2400" dirty="0"/>
              <a:t>)</a:t>
            </a:r>
            <a:r>
              <a:rPr lang="zh-TW" altLang="en-US" sz="2400" dirty="0"/>
              <a:t>給</a:t>
            </a:r>
            <a:r>
              <a:rPr lang="en-US" altLang="zh-TW" sz="2400" dirty="0"/>
              <a:t> </a:t>
            </a:r>
            <a:r>
              <a:rPr lang="en-US" altLang="zh-TW" sz="2400" i="1" dirty="0"/>
              <a:t>Client</a:t>
            </a:r>
            <a:r>
              <a:rPr lang="en-US" altLang="zh-TW" sz="2400" dirty="0"/>
              <a:t> </a:t>
            </a:r>
            <a:r>
              <a:rPr lang="zh-TW" altLang="en-US" sz="2400" dirty="0"/>
              <a:t>端，而</a:t>
            </a:r>
            <a:r>
              <a:rPr lang="en-US" altLang="zh-TW" sz="2400" dirty="0"/>
              <a:t> </a:t>
            </a:r>
            <a:r>
              <a:rPr lang="en-US" altLang="zh-TW" sz="2400" i="1" dirty="0"/>
              <a:t>Client</a:t>
            </a:r>
            <a:r>
              <a:rPr lang="en-US" altLang="zh-TW" sz="2400" dirty="0"/>
              <a:t> </a:t>
            </a:r>
            <a:r>
              <a:rPr lang="zh-TW" altLang="en-US" sz="2400" dirty="0"/>
              <a:t>端最後所得到的</a:t>
            </a:r>
            <a:r>
              <a:rPr lang="en-US" altLang="zh-TW" sz="2400" dirty="0"/>
              <a:t> </a:t>
            </a:r>
            <a:r>
              <a:rPr lang="en-US" altLang="zh-TW" sz="2400" i="1" dirty="0"/>
              <a:t>HTTP</a:t>
            </a:r>
            <a:r>
              <a:rPr lang="en-US" altLang="zh-TW" sz="2400" dirty="0"/>
              <a:t> </a:t>
            </a:r>
            <a:r>
              <a:rPr lang="zh-TW" altLang="en-US" sz="2400" dirty="0"/>
              <a:t>訊息如下：</a:t>
            </a:r>
          </a:p>
        </p:txBody>
      </p:sp>
      <p:graphicFrame>
        <p:nvGraphicFramePr>
          <p:cNvPr id="102436" name="Group 36">
            <a:extLst>
              <a:ext uri="{FF2B5EF4-FFF2-40B4-BE49-F238E27FC236}">
                <a16:creationId xmlns:a16="http://schemas.microsoft.com/office/drawing/2014/main" xmlns="" id="{92CEE4DE-90EA-9647-A8EA-FFA8A911A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55978511"/>
              </p:ext>
            </p:extLst>
          </p:nvPr>
        </p:nvGraphicFramePr>
        <p:xfrm>
          <a:off x="527051" y="2997200"/>
          <a:ext cx="9313863" cy="3165476"/>
        </p:xfrm>
        <a:graphic>
          <a:graphicData uri="http://schemas.openxmlformats.org/drawingml/2006/table">
            <a:tbl>
              <a:tblPr/>
              <a:tblGrid>
                <a:gridCol w="25071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067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Initial 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HTTP/1.0 200 OK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2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Headers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Date : Tuesday, 10-Feb-04 15:31:59 GMT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Server : Tomcat Web Server / 5.0.18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MIME-version : 1.0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Content-type : text/html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Content-length : 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Blank 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endParaRPr kumimoji="1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微軟正黑體" charset="0"/>
                        <a:cs typeface="微軟正黑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61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Message body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      SCWCD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微軟正黑體" charset="0"/>
                          <a:cs typeface="微軟正黑體" charset="0"/>
                        </a:rPr>
                        <a:t>&lt;/html&gt;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85938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F596979-7268-034B-8078-1D1073DED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7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921513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BFF9B5C8-DF93-F44A-AE7D-95CC7CFE2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-10970"/>
            <a:ext cx="12172561" cy="68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8628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9D736C1-F884-FE4E-BB68-96FAE145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v.s</a:t>
            </a:r>
            <a:r>
              <a:rPr kumimoji="1" lang="en-US" altLang="zh-TW" dirty="0"/>
              <a:t> Post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C25B2DD-20E1-FD47-90DC-9A56EE6B1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>
                <a:solidFill>
                  <a:srgbClr val="CC0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Get</a:t>
            </a:r>
          </a:p>
          <a:p>
            <a:pPr lvl="1"/>
            <a:r>
              <a:rPr lang="en-US" altLang="zh-TW" i="1" dirty="0">
                <a:solidFill>
                  <a:schemeClr val="accent2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/demo/</a:t>
            </a:r>
            <a:r>
              <a:rPr lang="en-US" altLang="zh-TW" i="1" dirty="0" err="1">
                <a:solidFill>
                  <a:schemeClr val="accent2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hello.jsp</a:t>
            </a:r>
            <a:r>
              <a:rPr lang="en-US" altLang="zh-TW" i="1" dirty="0" err="1">
                <a:solidFill>
                  <a:schemeClr val="accent2"/>
                </a:solidFill>
                <a:highlight>
                  <a:srgbClr val="FFFF00"/>
                </a:highlight>
                <a:latin typeface="Consolas" panose="020B0609020204030204" pitchFamily="49" charset="0"/>
                <a:ea typeface="微軟正黑體" panose="020B0604030504040204" pitchFamily="34" charset="-120"/>
              </a:rPr>
              <a:t>?examName</a:t>
            </a:r>
            <a:r>
              <a:rPr lang="en-US" altLang="zh-TW" i="1" dirty="0">
                <a:solidFill>
                  <a:schemeClr val="accent2"/>
                </a:solidFill>
                <a:highlight>
                  <a:srgbClr val="FFFF00"/>
                </a:highlight>
                <a:latin typeface="Consolas" panose="020B0609020204030204" pitchFamily="49" charset="0"/>
                <a:ea typeface="微軟正黑體" panose="020B0604030504040204" pitchFamily="34" charset="-120"/>
              </a:rPr>
              <a:t>=SCWCD</a:t>
            </a:r>
          </a:p>
          <a:p>
            <a:pPr lvl="2"/>
            <a:r>
              <a:rPr lang="en-US" altLang="zh-CN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Form-Data </a:t>
            </a:r>
            <a:r>
              <a:rPr lang="zh-CN" altLang="en-US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數據限制</a:t>
            </a:r>
            <a:r>
              <a:rPr lang="en-US" altLang="zh-CN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8K</a:t>
            </a:r>
          </a:p>
          <a:p>
            <a:r>
              <a:rPr kumimoji="1" lang="en-US" altLang="zh-TW" i="1" dirty="0">
                <a:solidFill>
                  <a:srgbClr val="CC0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Post</a:t>
            </a:r>
          </a:p>
          <a:p>
            <a:pPr lvl="1"/>
            <a:r>
              <a:rPr lang="en-US" altLang="zh-TW" sz="3200" i="1" dirty="0">
                <a:solidFill>
                  <a:schemeClr val="accent2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/demo/</a:t>
            </a:r>
            <a:r>
              <a:rPr lang="en-US" altLang="zh-TW" sz="3200" i="1" dirty="0" err="1">
                <a:solidFill>
                  <a:schemeClr val="accent2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hello.jsp</a:t>
            </a:r>
            <a:endParaRPr lang="en-US" altLang="zh-TW" sz="3200" i="1" dirty="0">
              <a:solidFill>
                <a:schemeClr val="accent2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lvl="2"/>
            <a:r>
              <a:rPr lang="zh-CN" altLang="en-US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夾帶數據</a:t>
            </a:r>
            <a:r>
              <a:rPr lang="zh-TW" altLang="en-US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r>
              <a:rPr lang="zh-TW" altLang="en-US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i="1" dirty="0" err="1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examName</a:t>
            </a:r>
            <a:r>
              <a:rPr lang="en-US" altLang="zh-TW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=SCWCD</a:t>
            </a:r>
            <a:br>
              <a:rPr lang="en-US" altLang="zh-TW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lang="zh-CN" altLang="en-US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夾帶數據</a:t>
            </a:r>
            <a:r>
              <a:rPr lang="en-US" altLang="zh-CN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2 …</a:t>
            </a:r>
            <a:br>
              <a:rPr lang="en-US" altLang="zh-CN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lang="zh-CN" altLang="en-US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夾帶數據</a:t>
            </a:r>
            <a:r>
              <a:rPr lang="en-US" altLang="zh-CN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n …</a:t>
            </a:r>
          </a:p>
          <a:p>
            <a:pPr lvl="2"/>
            <a:r>
              <a:rPr lang="en-US" altLang="zh-CN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Form-Data </a:t>
            </a:r>
            <a:r>
              <a:rPr lang="zh-CN" altLang="en-US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數據限制</a:t>
            </a:r>
            <a:r>
              <a:rPr lang="en-US" altLang="zh-CN" i="1" dirty="0">
                <a:solidFill>
                  <a:srgbClr val="008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2G</a:t>
            </a:r>
            <a:endParaRPr kumimoji="1" lang="zh-TW" alt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57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xmlns="" id="{9E572210-2CFF-E24F-8502-4E9546EFB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xmlns="" id="{EA4DAC16-5F90-0842-972D-D72136D70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>
                <a:solidFill>
                  <a:srgbClr val="FF0000"/>
                </a:solidFill>
              </a:rPr>
              <a:t>Web Application</a:t>
            </a:r>
          </a:p>
          <a:p>
            <a:r>
              <a:rPr lang="zh-TW" altLang="en-US" dirty="0"/>
              <a:t>二、</a:t>
            </a:r>
            <a:r>
              <a:rPr lang="en-US" altLang="zh-TW" dirty="0"/>
              <a:t>TCP/IP </a:t>
            </a:r>
            <a:r>
              <a:rPr lang="zh-CN" altLang="en-US" dirty="0"/>
              <a:t>網路模型</a:t>
            </a:r>
            <a:endParaRPr lang="en-US" altLang="zh-CN" dirty="0"/>
          </a:p>
          <a:p>
            <a:r>
              <a:rPr lang="zh-CN" altLang="en-US" dirty="0"/>
              <a:t>三</a:t>
            </a:r>
            <a:r>
              <a:rPr lang="zh-TW" altLang="en-US" dirty="0"/>
              <a:t>、</a:t>
            </a:r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xmlns="" val="1065217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586AC74-CFC8-B746-AFC2-85D8CE95F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7724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xmlns="" id="{AF6C08D7-F892-2743-A18A-668CA6A0B0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lang="en-US" altLang="zh-TW" b="1" dirty="0"/>
          </a:p>
        </p:txBody>
      </p:sp>
      <p:graphicFrame>
        <p:nvGraphicFramePr>
          <p:cNvPr id="104505" name="Group 57">
            <a:extLst>
              <a:ext uri="{FF2B5EF4-FFF2-40B4-BE49-F238E27FC236}">
                <a16:creationId xmlns:a16="http://schemas.microsoft.com/office/drawing/2014/main" xmlns="" id="{16D8168F-0CF0-9E42-A851-0C42A1D52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8970319"/>
              </p:ext>
            </p:extLst>
          </p:nvPr>
        </p:nvGraphicFramePr>
        <p:xfrm>
          <a:off x="527051" y="4077072"/>
          <a:ext cx="8064500" cy="2038216"/>
        </p:xfrm>
        <a:graphic>
          <a:graphicData uri="http://schemas.openxmlformats.org/drawingml/2006/table">
            <a:tbl>
              <a:tblPr/>
              <a:tblGrid>
                <a:gridCol w="2052638">
                  <a:extLst>
                    <a:ext uri="{9D8B030D-6E8A-4147-A177-3AD203B41FA5}">
                      <a16:colId xmlns:a16="http://schemas.microsoft.com/office/drawing/2014/main" xmlns="" val="2884225531"/>
                    </a:ext>
                  </a:extLst>
                </a:gridCol>
                <a:gridCol w="6011862">
                  <a:extLst>
                    <a:ext uri="{9D8B030D-6E8A-4147-A177-3AD203B41FA5}">
                      <a16:colId xmlns:a16="http://schemas.microsoft.com/office/drawing/2014/main" xmlns="" val="2761249746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Initial 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POST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/demo/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hello.jsp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HTTP/1.0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9322352"/>
                  </a:ext>
                </a:extLst>
              </a:tr>
              <a:tr h="9358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Headers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accept : image/gif, , application/x-shockwave 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accept-language : 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zh-tw</a:t>
                      </a:r>
                      <a:endParaRPr kumimoji="1" lang="en-US" altLang="zh-TW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略</a:t>
                      </a:r>
                      <a:r>
                        <a:rPr kumimoji="1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...</a:t>
                      </a:r>
                      <a:endParaRPr kumimoji="1" lang="en-US" altLang="zh-TW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4626697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Blank 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TW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2408106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Message body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examName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=SCWCD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5584620"/>
                  </a:ext>
                </a:extLst>
              </a:tr>
            </a:tbl>
          </a:graphicData>
        </a:graphic>
      </p:graphicFrame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xmlns="" id="{7C4E2AD9-85CC-1C4C-AE0F-FD51E52D8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09004028"/>
              </p:ext>
            </p:extLst>
          </p:nvPr>
        </p:nvGraphicFramePr>
        <p:xfrm>
          <a:off x="527051" y="1795132"/>
          <a:ext cx="8064500" cy="2038216"/>
        </p:xfrm>
        <a:graphic>
          <a:graphicData uri="http://schemas.openxmlformats.org/drawingml/2006/table">
            <a:tbl>
              <a:tblPr/>
              <a:tblGrid>
                <a:gridCol w="2052638">
                  <a:extLst>
                    <a:ext uri="{9D8B030D-6E8A-4147-A177-3AD203B41FA5}">
                      <a16:colId xmlns:a16="http://schemas.microsoft.com/office/drawing/2014/main" xmlns="" val="2884225531"/>
                    </a:ext>
                  </a:extLst>
                </a:gridCol>
                <a:gridCol w="6011862">
                  <a:extLst>
                    <a:ext uri="{9D8B030D-6E8A-4147-A177-3AD203B41FA5}">
                      <a16:colId xmlns:a16="http://schemas.microsoft.com/office/drawing/2014/main" xmlns="" val="2761249746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Initial 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Get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  /demo/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hello.jsp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?examName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=SCWCD  </a:t>
                      </a: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HTTP/1.0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9322352"/>
                  </a:ext>
                </a:extLst>
              </a:tr>
              <a:tr h="9358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Headers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accept : image/gif, , application/x-shockwave …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accept-language : </a:t>
                      </a:r>
                      <a:r>
                        <a:rPr kumimoji="1" lang="en-US" altLang="zh-TW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zh-tw</a:t>
                      </a:r>
                      <a:endParaRPr kumimoji="1" lang="en-US" altLang="zh-TW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略</a:t>
                      </a:r>
                      <a:r>
                        <a:rPr kumimoji="1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...</a:t>
                      </a:r>
                      <a:endParaRPr kumimoji="1" lang="en-US" altLang="zh-TW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4626697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Blank 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TW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2408106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微軟正黑體" panose="020B0604030504040204" pitchFamily="34" charset="-120"/>
                        </a:rPr>
                        <a:t>Message body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1pPr>
                      <a:lvl2pPr marL="742950" indent="-285750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軟正黑體" panose="020B0604030504040204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zh-TW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微軟正黑體" panose="020B0604030504040204" pitchFamily="34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5584620"/>
                  </a:ext>
                </a:extLst>
              </a:tr>
            </a:tbl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B8BD6029-35A6-9049-80A8-645D0BF366D0}"/>
              </a:ext>
            </a:extLst>
          </p:cNvPr>
          <p:cNvGrpSpPr/>
          <p:nvPr/>
        </p:nvGrpSpPr>
        <p:grpSpPr>
          <a:xfrm>
            <a:off x="3098503" y="1728484"/>
            <a:ext cx="3600400" cy="2758321"/>
            <a:chOff x="3131840" y="1800491"/>
            <a:chExt cx="3600400" cy="2758321"/>
          </a:xfrm>
        </p:grpSpPr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xmlns="" id="{CECDC0B0-43F0-8C45-9FA0-E012689827EF}"/>
                </a:ext>
              </a:extLst>
            </p:cNvPr>
            <p:cNvSpPr/>
            <p:nvPr/>
          </p:nvSpPr>
          <p:spPr>
            <a:xfrm>
              <a:off x="3131840" y="1800491"/>
              <a:ext cx="3600400" cy="476381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>
              <a:extLst>
                <a:ext uri="{FF2B5EF4-FFF2-40B4-BE49-F238E27FC236}">
                  <a16:creationId xmlns:a16="http://schemas.microsoft.com/office/drawing/2014/main" xmlns="" id="{40863675-CDB9-F042-98B5-66332BEDB8FB}"/>
                </a:ext>
              </a:extLst>
            </p:cNvPr>
            <p:cNvSpPr/>
            <p:nvPr/>
          </p:nvSpPr>
          <p:spPr>
            <a:xfrm>
              <a:off x="3131840" y="4077072"/>
              <a:ext cx="2016224" cy="48174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68385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7257786-2ACB-5B49-99C4-EB223DF70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8520"/>
            <a:ext cx="12192000" cy="69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475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xmlns="" id="{1DFDE392-097D-7D40-B2D7-713DD5D0E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5440" y="609600"/>
            <a:ext cx="9383961" cy="1143000"/>
          </a:xfrm>
        </p:spPr>
        <p:txBody>
          <a:bodyPr/>
          <a:lstStyle/>
          <a:p>
            <a:pPr>
              <a:defRPr/>
            </a:pPr>
            <a:r>
              <a:rPr lang="en-US" altLang="zh-TW" b="1" dirty="0"/>
              <a:t>Web Application</a:t>
            </a:r>
            <a:endParaRPr lang="zh-TW" altLang="en-US" dirty="0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xmlns="" id="{B7D4A504-E991-F946-9A29-95DD21F37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5440" y="1844675"/>
            <a:ext cx="9505056" cy="4281488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altLang="zh-TW" sz="2400" i="1" dirty="0"/>
              <a:t>Web Application</a:t>
            </a:r>
          </a:p>
          <a:p>
            <a:pPr lvl="1">
              <a:lnSpc>
                <a:spcPct val="90000"/>
              </a:lnSpc>
            </a:pPr>
            <a:r>
              <a:rPr lang="zh-TW" altLang="en-US" sz="2000" dirty="0"/>
              <a:t>直接由</a:t>
            </a:r>
            <a:r>
              <a:rPr lang="en-US" altLang="zh-TW" sz="2000" dirty="0"/>
              <a:t> </a:t>
            </a:r>
            <a:r>
              <a:rPr lang="en-US" altLang="zh-TW" sz="2000" i="1" dirty="0"/>
              <a:t>Web</a:t>
            </a:r>
            <a:r>
              <a:rPr lang="en-US" altLang="zh-TW" sz="2000" dirty="0"/>
              <a:t> </a:t>
            </a:r>
            <a:r>
              <a:rPr lang="zh-TW" altLang="en-US" sz="2000" dirty="0"/>
              <a:t>來進行應用程式服務。</a:t>
            </a:r>
            <a:endParaRPr lang="en-US" altLang="zh-TW" sz="2000" dirty="0"/>
          </a:p>
          <a:p>
            <a:pPr lvl="2">
              <a:lnSpc>
                <a:spcPct val="90000"/>
              </a:lnSpc>
            </a:pPr>
            <a:r>
              <a:rPr lang="en-US" altLang="zh-TW" sz="2000" i="1" dirty="0"/>
              <a:t>ex</a:t>
            </a:r>
            <a:r>
              <a:rPr lang="zh-TW" altLang="en-US" sz="2000" i="1" dirty="0"/>
              <a:t>：</a:t>
            </a:r>
            <a:r>
              <a:rPr lang="en-US" altLang="zh-TW" sz="2000" i="1" dirty="0"/>
              <a:t>web email service</a:t>
            </a:r>
            <a:r>
              <a:rPr lang="zh-TW" altLang="en-US" sz="2000" i="1" dirty="0"/>
              <a:t>，</a:t>
            </a:r>
            <a:r>
              <a:rPr lang="en-US" altLang="zh-TW" sz="2000" i="1" dirty="0"/>
              <a:t>shopping cart …</a:t>
            </a:r>
          </a:p>
          <a:p>
            <a:pPr lvl="1">
              <a:lnSpc>
                <a:spcPct val="90000"/>
              </a:lnSpc>
            </a:pPr>
            <a:r>
              <a:rPr lang="en-US" altLang="zh-TW" sz="2000" i="1" dirty="0"/>
              <a:t>Client</a:t>
            </a:r>
            <a:r>
              <a:rPr lang="en-US" altLang="zh-TW" sz="2000" dirty="0"/>
              <a:t> </a:t>
            </a:r>
            <a:r>
              <a:rPr lang="zh-TW" altLang="en-US" sz="2000" dirty="0"/>
              <a:t>端</a:t>
            </a:r>
            <a:endParaRPr lang="en-US" altLang="zh-TW" sz="2000" dirty="0"/>
          </a:p>
          <a:p>
            <a:pPr lvl="2">
              <a:lnSpc>
                <a:spcPct val="90000"/>
              </a:lnSpc>
            </a:pPr>
            <a:r>
              <a:rPr lang="en-US" altLang="zh-TW" sz="2000" i="1" dirty="0"/>
              <a:t>Web</a:t>
            </a:r>
            <a:r>
              <a:rPr lang="en-US" altLang="zh-TW" sz="2000" dirty="0"/>
              <a:t> </a:t>
            </a:r>
            <a:r>
              <a:rPr lang="zh-TW" altLang="en-US" sz="2000" dirty="0"/>
              <a:t>瀏覽器</a:t>
            </a:r>
            <a:r>
              <a:rPr lang="en-US" altLang="zh-TW" sz="2000" dirty="0"/>
              <a:t>(</a:t>
            </a:r>
            <a:r>
              <a:rPr lang="en-US" altLang="zh-TW" sz="2000" i="1" dirty="0" err="1"/>
              <a:t>IE</a:t>
            </a:r>
            <a:r>
              <a:rPr lang="en-US" altLang="en-US" sz="2000" dirty="0" err="1"/>
              <a:t>、</a:t>
            </a:r>
            <a:r>
              <a:rPr lang="en-US" altLang="zh-TW" sz="2000" i="1" dirty="0" err="1"/>
              <a:t>Netscape</a:t>
            </a:r>
            <a:r>
              <a:rPr lang="en-US" altLang="zh-TW" sz="2000" dirty="0"/>
              <a:t> </a:t>
            </a:r>
            <a:r>
              <a:rPr lang="zh-TW" altLang="en-US" sz="2000" dirty="0"/>
              <a:t>或</a:t>
            </a:r>
            <a:r>
              <a:rPr lang="en-US" altLang="zh-TW" sz="2000" dirty="0"/>
              <a:t> </a:t>
            </a:r>
            <a:r>
              <a:rPr lang="en-US" altLang="zh-TW" sz="2000" i="1" dirty="0"/>
              <a:t>Mozilla</a:t>
            </a:r>
            <a:r>
              <a:rPr lang="en-US" altLang="zh-TW" sz="2000" dirty="0"/>
              <a:t> </a:t>
            </a:r>
            <a:r>
              <a:rPr lang="zh-TW" altLang="en-US" sz="2000" dirty="0"/>
              <a:t>等</a:t>
            </a:r>
            <a:r>
              <a:rPr lang="en-US" altLang="zh-TW" sz="2000" dirty="0"/>
              <a:t> …)</a:t>
            </a:r>
            <a:r>
              <a:rPr lang="zh-TW" altLang="en-US" sz="2000" dirty="0"/>
              <a:t>或任何支援</a:t>
            </a:r>
            <a:r>
              <a:rPr lang="en-US" altLang="zh-TW" sz="2000" dirty="0"/>
              <a:t> </a:t>
            </a:r>
            <a:r>
              <a:rPr lang="en-US" altLang="zh-TW" sz="2000" i="1" dirty="0"/>
              <a:t>HTTP</a:t>
            </a:r>
            <a:r>
              <a:rPr lang="en-US" altLang="zh-TW" sz="2000" dirty="0"/>
              <a:t> </a:t>
            </a:r>
            <a:r>
              <a:rPr lang="zh-TW" altLang="en-US" sz="2000" dirty="0"/>
              <a:t>協定的應用程式接可直接進行</a:t>
            </a:r>
            <a:r>
              <a:rPr lang="en-US" altLang="zh-TW" sz="2000" dirty="0"/>
              <a:t> </a:t>
            </a:r>
            <a:r>
              <a:rPr lang="en-US" altLang="zh-TW" sz="2000" i="1" dirty="0"/>
              <a:t>web application</a:t>
            </a:r>
            <a:r>
              <a:rPr lang="en-US" altLang="zh-TW" sz="2000" dirty="0"/>
              <a:t> </a:t>
            </a:r>
            <a:r>
              <a:rPr lang="zh-TW" altLang="en-US" sz="2000" dirty="0"/>
              <a:t>服務。</a:t>
            </a:r>
            <a:endParaRPr lang="en-US" altLang="zh-TW" sz="2000" dirty="0"/>
          </a:p>
          <a:p>
            <a:pPr lvl="1">
              <a:lnSpc>
                <a:spcPct val="90000"/>
              </a:lnSpc>
            </a:pPr>
            <a:r>
              <a:rPr lang="zh-TW" altLang="en-US" sz="2000" dirty="0"/>
              <a:t>優點：</a:t>
            </a:r>
            <a:endParaRPr lang="en-US" altLang="zh-TW" sz="2000" dirty="0"/>
          </a:p>
          <a:p>
            <a:pPr lvl="2">
              <a:lnSpc>
                <a:spcPct val="90000"/>
              </a:lnSpc>
            </a:pPr>
            <a:r>
              <a:rPr lang="zh-TW" altLang="en-US" sz="2000" dirty="0"/>
              <a:t>使用者不需要安裝該應用程式於本身的系統中。</a:t>
            </a:r>
            <a:endParaRPr lang="en-US" altLang="zh-TW" sz="2000" dirty="0"/>
          </a:p>
          <a:p>
            <a:pPr lvl="2">
              <a:lnSpc>
                <a:spcPct val="90000"/>
              </a:lnSpc>
            </a:pPr>
            <a:r>
              <a:rPr lang="zh-TW" altLang="en-US" sz="2000" dirty="0"/>
              <a:t>應用程式的版本更新與</a:t>
            </a:r>
            <a:r>
              <a:rPr lang="en-US" altLang="zh-TW" sz="2000" dirty="0"/>
              <a:t> </a:t>
            </a:r>
            <a:r>
              <a:rPr lang="en-US" altLang="zh-TW" sz="2000" i="1" dirty="0"/>
              <a:t>Bug</a:t>
            </a:r>
            <a:r>
              <a:rPr lang="en-US" altLang="zh-TW" sz="2000" dirty="0"/>
              <a:t> </a:t>
            </a:r>
            <a:r>
              <a:rPr lang="zh-TW" altLang="en-US" sz="2000" dirty="0"/>
              <a:t>修正可立即同步進行並反應給所有</a:t>
            </a:r>
            <a:r>
              <a:rPr lang="en-US" altLang="zh-TW" sz="2000" dirty="0"/>
              <a:t> </a:t>
            </a:r>
            <a:r>
              <a:rPr lang="en-US" altLang="zh-TW" sz="2000" i="1" dirty="0"/>
              <a:t>End user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28689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xmlns="" id="{8E0FAB3D-D5BC-1C40-8994-0221683F0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5440" y="609600"/>
            <a:ext cx="9383961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Web Application</a:t>
            </a:r>
            <a:endParaRPr lang="zh-TW" altLang="en-US" dirty="0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xmlns="" id="{9982C5E1-2E40-7343-B96D-3AC460F68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5440" y="1844675"/>
            <a:ext cx="8640960" cy="4281488"/>
          </a:xfrm>
        </p:spPr>
        <p:txBody>
          <a:bodyPr/>
          <a:lstStyle/>
          <a:p>
            <a:pPr marL="0" indent="0"/>
            <a:r>
              <a:rPr lang="en-US" altLang="zh-TW" i="1" dirty="0"/>
              <a:t>passive</a:t>
            </a:r>
            <a:r>
              <a:rPr lang="en-US" altLang="zh-TW" dirty="0"/>
              <a:t> </a:t>
            </a:r>
            <a:r>
              <a:rPr lang="zh-TW" altLang="en-US" dirty="0"/>
              <a:t>與</a:t>
            </a:r>
            <a:r>
              <a:rPr lang="en-US" altLang="zh-TW" dirty="0"/>
              <a:t> </a:t>
            </a:r>
            <a:r>
              <a:rPr lang="en-US" altLang="zh-TW" i="1" dirty="0"/>
              <a:t>active</a:t>
            </a:r>
            <a:r>
              <a:rPr lang="zh-TW" altLang="en-US" dirty="0"/>
              <a:t>：</a:t>
            </a:r>
            <a:endParaRPr lang="en-US" altLang="zh-TW" dirty="0"/>
          </a:p>
          <a:p>
            <a:pPr marL="400050" lvl="1" indent="0"/>
            <a:r>
              <a:rPr lang="en-US" altLang="zh-TW" i="1" dirty="0"/>
              <a:t>Web application</a:t>
            </a:r>
            <a:r>
              <a:rPr lang="en-US" altLang="zh-TW" dirty="0"/>
              <a:t> </a:t>
            </a:r>
            <a:r>
              <a:rPr lang="zh-TW" altLang="en-US" dirty="0"/>
              <a:t>對於資源服務的處理可分為</a:t>
            </a:r>
            <a:r>
              <a:rPr lang="en-US" altLang="zh-TW" dirty="0"/>
              <a:t> </a:t>
            </a:r>
            <a:r>
              <a:rPr lang="en-US" altLang="zh-TW" i="1" dirty="0"/>
              <a:t>passive</a:t>
            </a:r>
            <a:r>
              <a:rPr lang="en-US" altLang="zh-TW" dirty="0"/>
              <a:t> </a:t>
            </a:r>
            <a:r>
              <a:rPr lang="zh-TW" altLang="en-US" dirty="0"/>
              <a:t>與</a:t>
            </a:r>
            <a:r>
              <a:rPr lang="en-US" altLang="zh-TW" dirty="0"/>
              <a:t> </a:t>
            </a:r>
            <a:r>
              <a:rPr lang="en-US" altLang="zh-TW" i="1" dirty="0"/>
              <a:t>active</a:t>
            </a:r>
          </a:p>
          <a:p>
            <a:pPr lvl="2"/>
            <a:r>
              <a:rPr lang="en-US" altLang="zh-TW" b="1" i="1" dirty="0"/>
              <a:t>passive</a:t>
            </a:r>
            <a:r>
              <a:rPr lang="zh-TW" altLang="en-US" dirty="0"/>
              <a:t>：靜態的資源服務，例如：</a:t>
            </a:r>
            <a:r>
              <a:rPr lang="en-US" altLang="zh-TW" b="1" i="1" dirty="0"/>
              <a:t>html</a:t>
            </a:r>
            <a:r>
              <a:rPr lang="zh-TW" altLang="en-US" b="1" i="1" dirty="0"/>
              <a:t>、</a:t>
            </a:r>
            <a:r>
              <a:rPr lang="en-US" altLang="zh-TW" b="1" i="1" dirty="0"/>
              <a:t>txt</a:t>
            </a:r>
            <a:r>
              <a:rPr lang="en-US" altLang="zh-TW" dirty="0"/>
              <a:t> </a:t>
            </a:r>
            <a:r>
              <a:rPr lang="zh-TW" altLang="en-US" dirty="0"/>
              <a:t>或</a:t>
            </a:r>
            <a:r>
              <a:rPr lang="en-US" altLang="zh-TW" dirty="0"/>
              <a:t> </a:t>
            </a:r>
            <a:r>
              <a:rPr lang="en-US" altLang="zh-TW" b="1" i="1" dirty="0" err="1"/>
              <a:t>css</a:t>
            </a:r>
            <a:r>
              <a:rPr lang="en-US" altLang="zh-TW" dirty="0"/>
              <a:t> </a:t>
            </a:r>
            <a:r>
              <a:rPr lang="zh-TW" altLang="en-US" dirty="0"/>
              <a:t>等</a:t>
            </a:r>
            <a:r>
              <a:rPr lang="en-US" altLang="zh-TW" dirty="0"/>
              <a:t> …</a:t>
            </a:r>
          </a:p>
          <a:p>
            <a:pPr lvl="2"/>
            <a:r>
              <a:rPr lang="en-US" altLang="zh-TW" b="1" i="1" dirty="0"/>
              <a:t>active</a:t>
            </a:r>
            <a:r>
              <a:rPr lang="zh-TW" altLang="en-US" dirty="0"/>
              <a:t>：動態的資源服務，例如：</a:t>
            </a:r>
            <a:r>
              <a:rPr lang="en-US" altLang="zh-TW" b="1" i="1" dirty="0"/>
              <a:t>Servlet</a:t>
            </a:r>
            <a:r>
              <a:rPr lang="zh-TW" altLang="en-US" b="1" i="1" dirty="0"/>
              <a:t>、</a:t>
            </a:r>
            <a:r>
              <a:rPr lang="en-US" altLang="zh-TW" b="1" i="1" dirty="0"/>
              <a:t>JSP</a:t>
            </a:r>
            <a:r>
              <a:rPr lang="en-US" altLang="zh-TW" dirty="0"/>
              <a:t> </a:t>
            </a:r>
            <a:r>
              <a:rPr lang="zh-TW" altLang="en-US" dirty="0"/>
              <a:t>等</a:t>
            </a:r>
            <a:r>
              <a:rPr lang="en-US" altLang="zh-TW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xmlns="" val="15017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xmlns="" id="{5F289108-CA49-5C48-A7FD-FB822A27E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5440" y="609600"/>
            <a:ext cx="938396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Web Application</a:t>
            </a:r>
            <a:endParaRPr lang="zh-TW" altLang="en-US" dirty="0"/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xmlns="" id="{2DABF287-4BE9-EC4C-86E6-4DA38CC22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5440" y="1981200"/>
            <a:ext cx="9001000" cy="4114800"/>
          </a:xfrm>
        </p:spPr>
        <p:txBody>
          <a:bodyPr/>
          <a:lstStyle/>
          <a:p>
            <a:pPr marL="0" indent="0">
              <a:lnSpc>
                <a:spcPct val="80000"/>
              </a:lnSpc>
            </a:pPr>
            <a:r>
              <a:rPr lang="en-US" altLang="zh-TW" sz="2000" i="1" dirty="0"/>
              <a:t>Web Application Server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marL="990600" lvl="1" indent="-274638">
              <a:lnSpc>
                <a:spcPct val="80000"/>
              </a:lnSpc>
            </a:pPr>
            <a:r>
              <a:rPr lang="zh-TW" altLang="en-US" sz="1800" dirty="0"/>
              <a:t>所有的</a:t>
            </a:r>
            <a:r>
              <a:rPr lang="en-US" altLang="zh-TW" sz="1800" dirty="0"/>
              <a:t> </a:t>
            </a:r>
            <a:r>
              <a:rPr lang="en-US" altLang="zh-TW" sz="1800" i="1" dirty="0"/>
              <a:t>web application</a:t>
            </a:r>
            <a:r>
              <a:rPr lang="en-US" altLang="zh-TW" sz="1800" dirty="0"/>
              <a:t> </a:t>
            </a:r>
            <a:r>
              <a:rPr lang="zh-TW" altLang="en-US" sz="1800" dirty="0"/>
              <a:t>都應該依附在該</a:t>
            </a:r>
            <a:r>
              <a:rPr lang="en-US" altLang="zh-TW" sz="1800" dirty="0"/>
              <a:t> </a:t>
            </a:r>
            <a:r>
              <a:rPr lang="en-US" altLang="zh-TW" sz="1800" i="1" dirty="0"/>
              <a:t>web application server</a:t>
            </a:r>
            <a:r>
              <a:rPr lang="en-US" altLang="zh-TW" sz="1800" dirty="0"/>
              <a:t> </a:t>
            </a:r>
            <a:r>
              <a:rPr lang="zh-TW" altLang="en-US" sz="1800" dirty="0"/>
              <a:t>中。</a:t>
            </a:r>
            <a:endParaRPr lang="en-US" altLang="zh-TW" sz="1800" dirty="0"/>
          </a:p>
          <a:p>
            <a:pPr marL="990600" lvl="1" indent="-274638">
              <a:lnSpc>
                <a:spcPct val="80000"/>
              </a:lnSpc>
            </a:pPr>
            <a:r>
              <a:rPr kumimoji="0" lang="zh-TW" altLang="en-US" sz="1800" dirty="0"/>
              <a:t>並統一由</a:t>
            </a:r>
            <a:r>
              <a:rPr kumimoji="0" lang="en-US" altLang="zh-TW" sz="1800" dirty="0"/>
              <a:t> </a:t>
            </a:r>
            <a:r>
              <a:rPr kumimoji="0" lang="en-US" altLang="zh-TW" sz="1800" i="1" dirty="0"/>
              <a:t>server</a:t>
            </a:r>
            <a:r>
              <a:rPr kumimoji="0" lang="en-US" altLang="zh-TW" sz="1800" dirty="0"/>
              <a:t> </a:t>
            </a:r>
            <a:r>
              <a:rPr kumimoji="0" lang="zh-TW" altLang="en-US" sz="1800" dirty="0"/>
              <a:t>負責管理與統籌系統資源的分派</a:t>
            </a:r>
            <a:endParaRPr kumimoji="0" lang="en-US" altLang="zh-TW" sz="1800" dirty="0"/>
          </a:p>
          <a:p>
            <a:pPr marL="0" indent="0">
              <a:lnSpc>
                <a:spcPct val="80000"/>
              </a:lnSpc>
            </a:pPr>
            <a:r>
              <a:rPr kumimoji="0" lang="zh-TW" altLang="en-US" sz="2000" dirty="0"/>
              <a:t>誰來執行</a:t>
            </a:r>
            <a:r>
              <a:rPr kumimoji="0" lang="en-US" altLang="zh-TW" sz="2000" dirty="0"/>
              <a:t> </a:t>
            </a:r>
            <a:r>
              <a:rPr kumimoji="0" lang="en-US" altLang="zh-TW" sz="2000" i="1" dirty="0"/>
              <a:t>servlet</a:t>
            </a:r>
            <a:r>
              <a:rPr kumimoji="0" lang="zh-TW" altLang="en-US" sz="2000" i="1" dirty="0"/>
              <a:t>、</a:t>
            </a:r>
            <a:r>
              <a:rPr kumimoji="0" lang="en-US" altLang="zh-TW" sz="2000" i="1" dirty="0" err="1"/>
              <a:t>jsp</a:t>
            </a:r>
            <a:r>
              <a:rPr kumimoji="0" lang="zh-TW" altLang="en-US" sz="2000" dirty="0"/>
              <a:t>？</a:t>
            </a:r>
            <a:endParaRPr kumimoji="0" lang="en-US" altLang="zh-TW" sz="2000" dirty="0"/>
          </a:p>
          <a:p>
            <a:pPr marL="990600" lvl="1" indent="-274638">
              <a:lnSpc>
                <a:spcPct val="80000"/>
              </a:lnSpc>
            </a:pPr>
            <a:r>
              <a:rPr kumimoji="0" lang="en-US" altLang="zh-TW" sz="1800" i="1" dirty="0"/>
              <a:t>Servlet Container</a:t>
            </a:r>
            <a:r>
              <a:rPr kumimoji="0" lang="en-US" altLang="zh-TW" sz="1800" dirty="0"/>
              <a:t> (</a:t>
            </a:r>
            <a:r>
              <a:rPr kumimoji="0" lang="en-US" altLang="zh-TW" sz="1800" i="1" dirty="0"/>
              <a:t>servlet container</a:t>
            </a:r>
            <a:r>
              <a:rPr kumimoji="0" lang="en-US" altLang="zh-TW" sz="1800" dirty="0"/>
              <a:t> </a:t>
            </a:r>
            <a:r>
              <a:rPr kumimoji="0" lang="zh-TW" altLang="en-US" sz="1800" dirty="0"/>
              <a:t>本身就是隸屬於</a:t>
            </a:r>
            <a:r>
              <a:rPr kumimoji="0" lang="en-US" altLang="zh-TW" sz="1800" dirty="0"/>
              <a:t> </a:t>
            </a:r>
            <a:r>
              <a:rPr kumimoji="0" lang="en-US" altLang="zh-TW" sz="1800" i="1" dirty="0"/>
              <a:t>web application server</a:t>
            </a:r>
            <a:r>
              <a:rPr kumimoji="0" lang="en-US" altLang="zh-TW" sz="1800" dirty="0"/>
              <a:t> </a:t>
            </a:r>
            <a:r>
              <a:rPr kumimoji="0" lang="zh-TW" altLang="en-US" sz="1800" dirty="0"/>
              <a:t>的一部分</a:t>
            </a:r>
            <a:r>
              <a:rPr kumimoji="0" lang="en-US" altLang="zh-TW" sz="1800" dirty="0"/>
              <a:t>)</a:t>
            </a:r>
            <a:r>
              <a:rPr kumimoji="0" lang="zh-TW" altLang="en-US" sz="1800" dirty="0"/>
              <a:t>。</a:t>
            </a:r>
            <a:endParaRPr kumimoji="0" lang="en-US" altLang="zh-TW" sz="1800" dirty="0"/>
          </a:p>
          <a:p>
            <a:pPr marL="0" indent="0">
              <a:lnSpc>
                <a:spcPct val="80000"/>
              </a:lnSpc>
            </a:pPr>
            <a:r>
              <a:rPr kumimoji="0" lang="en-US" altLang="zh-TW" sz="2000" i="1" dirty="0" err="1"/>
              <a:t>JavaEE</a:t>
            </a:r>
            <a:r>
              <a:rPr kumimoji="0" lang="en-US" altLang="zh-TW" sz="2000" i="1" dirty="0"/>
              <a:t> Application Server (AP Server)</a:t>
            </a:r>
            <a:r>
              <a:rPr kumimoji="0" lang="zh-TW" altLang="en-US" sz="2000" dirty="0"/>
              <a:t>？</a:t>
            </a:r>
            <a:endParaRPr kumimoji="0" lang="en-US" altLang="zh-TW" sz="2000" dirty="0"/>
          </a:p>
          <a:p>
            <a:pPr marL="990600" lvl="1" indent="-274638">
              <a:lnSpc>
                <a:spcPct val="80000"/>
              </a:lnSpc>
              <a:buFont typeface="Wingdings" pitchFamily="2" charset="2"/>
              <a:buChar char="ü"/>
            </a:pPr>
            <a:r>
              <a:rPr kumimoji="0" lang="zh-TW" altLang="en-US" sz="1800" dirty="0"/>
              <a:t>要符合</a:t>
            </a:r>
            <a:r>
              <a:rPr kumimoji="0" lang="en-US" altLang="zh-TW" sz="1800" dirty="0"/>
              <a:t> </a:t>
            </a:r>
            <a:r>
              <a:rPr kumimoji="0" lang="en-US" altLang="zh-TW" sz="1800" i="1" dirty="0" err="1"/>
              <a:t>JavaEE</a:t>
            </a:r>
            <a:r>
              <a:rPr kumimoji="0" lang="en-US" altLang="zh-TW" sz="1800" dirty="0"/>
              <a:t> </a:t>
            </a:r>
            <a:r>
              <a:rPr kumimoji="0" lang="zh-TW" altLang="en-US" sz="1800" dirty="0"/>
              <a:t>規格的</a:t>
            </a:r>
            <a:r>
              <a:rPr kumimoji="0" lang="en-US" altLang="zh-TW" sz="1800" dirty="0"/>
              <a:t> </a:t>
            </a:r>
            <a:r>
              <a:rPr kumimoji="0" lang="en-US" altLang="zh-TW" sz="1800" i="1" dirty="0"/>
              <a:t>application server</a:t>
            </a:r>
            <a:r>
              <a:rPr kumimoji="0" lang="en-US" altLang="zh-TW" sz="1800" dirty="0"/>
              <a:t> </a:t>
            </a:r>
            <a:r>
              <a:rPr kumimoji="0" lang="zh-TW" altLang="en-US" sz="1800" dirty="0"/>
              <a:t>至少須包含下列幾項服務：</a:t>
            </a:r>
            <a:endParaRPr kumimoji="0" lang="en-US" altLang="zh-TW" sz="1800" dirty="0"/>
          </a:p>
          <a:p>
            <a:pPr lvl="2">
              <a:lnSpc>
                <a:spcPct val="80000"/>
              </a:lnSpc>
            </a:pPr>
            <a:r>
              <a:rPr kumimoji="0" lang="en-US" altLang="zh-TW" sz="1800" i="1" dirty="0"/>
              <a:t>Servlet container</a:t>
            </a:r>
            <a:r>
              <a:rPr kumimoji="0" lang="zh-TW" altLang="en-US" sz="1800" i="1" dirty="0"/>
              <a:t>、</a:t>
            </a:r>
            <a:r>
              <a:rPr kumimoji="0" lang="en-US" altLang="zh-TW" sz="1800" i="1" dirty="0"/>
              <a:t>EJB Container</a:t>
            </a:r>
            <a:r>
              <a:rPr kumimoji="0" lang="zh-TW" altLang="en-US" sz="1800" i="1" dirty="0"/>
              <a:t>、</a:t>
            </a:r>
            <a:r>
              <a:rPr kumimoji="0" lang="en-US" altLang="zh-TW" sz="1800" i="1" dirty="0"/>
              <a:t>JNDI Server</a:t>
            </a:r>
            <a:r>
              <a:rPr kumimoji="0" lang="en-US" altLang="zh-TW" sz="1800" dirty="0"/>
              <a:t> </a:t>
            </a:r>
            <a:r>
              <a:rPr kumimoji="0" lang="zh-TW" altLang="en-US" sz="1800" dirty="0"/>
              <a:t>與</a:t>
            </a:r>
            <a:r>
              <a:rPr kumimoji="0" lang="en-US" altLang="zh-TW" sz="1800" dirty="0"/>
              <a:t> </a:t>
            </a:r>
            <a:r>
              <a:rPr kumimoji="0" lang="en-US" altLang="zh-TW" sz="1800" i="1" dirty="0"/>
              <a:t>JMS Server</a:t>
            </a:r>
            <a:r>
              <a:rPr kumimoji="0" lang="zh-TW" altLang="en-US" sz="1800" dirty="0"/>
              <a:t>。</a:t>
            </a:r>
            <a:endParaRPr kumimoji="0" lang="en-US" altLang="zh-TW" sz="1800" dirty="0"/>
          </a:p>
          <a:p>
            <a:pPr lvl="2">
              <a:lnSpc>
                <a:spcPct val="80000"/>
              </a:lnSpc>
            </a:pPr>
            <a:r>
              <a:rPr kumimoji="0" lang="zh-TW" altLang="en-US" sz="1800" dirty="0"/>
              <a:t>常見的</a:t>
            </a:r>
            <a:r>
              <a:rPr kumimoji="0" lang="en-US" altLang="zh-TW" sz="1800" dirty="0"/>
              <a:t> </a:t>
            </a:r>
            <a:r>
              <a:rPr kumimoji="0" lang="en-US" altLang="zh-TW" sz="1800" i="1" dirty="0" err="1"/>
              <a:t>JavaEE</a:t>
            </a:r>
            <a:r>
              <a:rPr kumimoji="0" lang="en-US" altLang="zh-TW" sz="1800" i="1" dirty="0"/>
              <a:t> application Server</a:t>
            </a:r>
            <a:r>
              <a:rPr kumimoji="0" lang="zh-TW" altLang="en-US" sz="1800" dirty="0"/>
              <a:t>：</a:t>
            </a:r>
            <a:r>
              <a:rPr kumimoji="0" lang="en-US" altLang="zh-TW" sz="1800" i="1" dirty="0" err="1"/>
              <a:t>TomEE</a:t>
            </a:r>
            <a:r>
              <a:rPr kumimoji="0" lang="zh-TW" altLang="en-US" sz="1800" dirty="0"/>
              <a:t>、</a:t>
            </a:r>
            <a:r>
              <a:rPr kumimoji="0" lang="en-US" altLang="zh-TW" sz="1800" i="1" dirty="0" err="1"/>
              <a:t>JBoss</a:t>
            </a:r>
            <a:r>
              <a:rPr kumimoji="0" lang="zh-TW" altLang="en-US" sz="1800" i="1" dirty="0"/>
              <a:t>、</a:t>
            </a:r>
            <a:r>
              <a:rPr kumimoji="0" lang="en-US" altLang="zh-TW" sz="1800" i="1" dirty="0"/>
              <a:t>WebLogic</a:t>
            </a:r>
            <a:r>
              <a:rPr kumimoji="0" lang="zh-TW" altLang="en-US" sz="1800" i="1" dirty="0"/>
              <a:t>、</a:t>
            </a:r>
            <a:r>
              <a:rPr kumimoji="0" lang="en-US" altLang="zh-TW" sz="1800" i="1" dirty="0"/>
              <a:t>WebSphere </a:t>
            </a:r>
            <a:r>
              <a:rPr kumimoji="0" lang="zh-TW" altLang="en-US" sz="1800" dirty="0"/>
              <a:t>等</a:t>
            </a:r>
            <a:r>
              <a:rPr kumimoji="0" lang="en-US" altLang="zh-TW" sz="18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xmlns="" val="197142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xmlns="" id="{9E572210-2CFF-E24F-8502-4E9546EFB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/>
              <a:t>綱</a:t>
            </a:r>
            <a:r>
              <a:rPr lang="en-US" altLang="zh-TW"/>
              <a:t>  </a:t>
            </a:r>
            <a:r>
              <a:rPr lang="zh-TW" altLang="en-US"/>
              <a:t>要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xmlns="" id="{EA4DAC16-5F90-0842-972D-D72136D70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Web Application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二、</a:t>
            </a:r>
            <a:r>
              <a:rPr lang="en-US" altLang="zh-TW" dirty="0">
                <a:solidFill>
                  <a:srgbClr val="FF0000"/>
                </a:solidFill>
              </a:rPr>
              <a:t>TCP/IP </a:t>
            </a:r>
            <a:r>
              <a:rPr lang="zh-CN" altLang="en-US" dirty="0">
                <a:solidFill>
                  <a:srgbClr val="FF0000"/>
                </a:solidFill>
              </a:rPr>
              <a:t>網路模型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三</a:t>
            </a:r>
            <a:r>
              <a:rPr lang="zh-TW" altLang="en-US" dirty="0"/>
              <a:t>、</a:t>
            </a:r>
            <a:r>
              <a:rPr lang="en-US" altLang="zh-TW" dirty="0"/>
              <a:t>HTTP </a:t>
            </a:r>
            <a:r>
              <a:rPr lang="zh-CN" altLang="en-US" dirty="0"/>
              <a:t>協定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xmlns="" val="1838597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26F999-0F4B-4040-A9A7-447061C1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TCP/IP </a:t>
            </a:r>
            <a:r>
              <a:rPr lang="zh-TW" altLang="en-US" dirty="0"/>
              <a:t>網路模型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5E7DAD0-906D-C14F-A76E-D946D7A9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89" y="1844824"/>
            <a:ext cx="2784309" cy="2088232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601C91A2-0A03-F243-A1B1-534130B4FB5C}"/>
              </a:ext>
            </a:extLst>
          </p:cNvPr>
          <p:cNvGrpSpPr/>
          <p:nvPr/>
        </p:nvGrpSpPr>
        <p:grpSpPr>
          <a:xfrm>
            <a:off x="5159896" y="1844824"/>
            <a:ext cx="4181778" cy="4486126"/>
            <a:chOff x="3635896" y="1844824"/>
            <a:chExt cx="4181778" cy="448612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1987F0B8-961E-2145-8DC7-6E6066F3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6404" y="1844824"/>
              <a:ext cx="3141270" cy="4486126"/>
            </a:xfrm>
            <a:prstGeom prst="rect">
              <a:avLst/>
            </a:prstGeom>
          </p:spPr>
        </p:pic>
        <p:sp>
          <p:nvSpPr>
            <p:cNvPr id="7" name="向右箭號 6">
              <a:extLst>
                <a:ext uri="{FF2B5EF4-FFF2-40B4-BE49-F238E27FC236}">
                  <a16:creationId xmlns:a16="http://schemas.microsoft.com/office/drawing/2014/main" xmlns="" id="{141D88EB-DA13-7B4E-92A5-8598140BBC81}"/>
                </a:ext>
              </a:extLst>
            </p:cNvPr>
            <p:cNvSpPr/>
            <p:nvPr/>
          </p:nvSpPr>
          <p:spPr>
            <a:xfrm>
              <a:off x="3635896" y="2636912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41023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26F999-0F4B-4040-A9A7-447061C1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TCP/IP </a:t>
            </a:r>
            <a:r>
              <a:rPr lang="zh-TW" altLang="en-US" dirty="0"/>
              <a:t>網路模型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987F0B8-961E-2145-8DC7-6E6066F3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04" y="1844824"/>
            <a:ext cx="3141270" cy="44861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461F1263-1690-D344-A942-EBC465319026}"/>
              </a:ext>
            </a:extLst>
          </p:cNvPr>
          <p:cNvSpPr txBox="1"/>
          <p:nvPr/>
        </p:nvSpPr>
        <p:spPr>
          <a:xfrm>
            <a:off x="2386123" y="5589240"/>
            <a:ext cx="360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有線網路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乙太網路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、無線網路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(Wi-Fi)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0259B2BE-F151-9848-BBD5-4205B4A70372}"/>
              </a:ext>
            </a:extLst>
          </p:cNvPr>
          <p:cNvSpPr txBox="1"/>
          <p:nvPr/>
        </p:nvSpPr>
        <p:spPr>
          <a:xfrm>
            <a:off x="2386123" y="4509120"/>
            <a:ext cx="360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網際網路協議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(IP)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9A7B6AF4-0FE6-4349-959D-DC78CCBA4BA5}"/>
              </a:ext>
            </a:extLst>
          </p:cNvPr>
          <p:cNvSpPr txBox="1"/>
          <p:nvPr/>
        </p:nvSpPr>
        <p:spPr>
          <a:xfrm>
            <a:off x="2252689" y="3429000"/>
            <a:ext cx="3738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TCP</a:t>
            </a:r>
            <a:r>
              <a:rPr lang="zh-TW" altLang="e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UDP</a:t>
            </a:r>
            <a:r>
              <a:rPr lang="zh-TW" altLang="e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RTP</a:t>
            </a:r>
            <a:r>
              <a:rPr lang="zh-TW" altLang="e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SCTP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如何有效傳輸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3512F563-9A35-4040-BB64-3314650E6CC3}"/>
              </a:ext>
            </a:extLst>
          </p:cNvPr>
          <p:cNvSpPr txBox="1"/>
          <p:nvPr/>
        </p:nvSpPr>
        <p:spPr>
          <a:xfrm>
            <a:off x="3456031" y="2346945"/>
            <a:ext cx="2535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</a:t>
            </a:r>
            <a:r>
              <a:rPr lang="zh-TW" altLang="e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FTP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如何包裝數據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815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20519</TotalTime>
  <Words>1313</Words>
  <Application>Microsoft Macintosh PowerPoint</Application>
  <PresentationFormat>自訂</PresentationFormat>
  <Paragraphs>193</Paragraphs>
  <Slides>32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5" baseType="lpstr">
      <vt:lpstr>自訂設計</vt:lpstr>
      <vt:lpstr>1_自訂設計</vt:lpstr>
      <vt:lpstr>Image</vt:lpstr>
      <vt:lpstr>Q &amp; A</vt:lpstr>
      <vt:lpstr>綱  要</vt:lpstr>
      <vt:lpstr>綱  要</vt:lpstr>
      <vt:lpstr>Web Application</vt:lpstr>
      <vt:lpstr>Web Application</vt:lpstr>
      <vt:lpstr>Web Application</vt:lpstr>
      <vt:lpstr>綱  要</vt:lpstr>
      <vt:lpstr>TCP/IP 網路模型</vt:lpstr>
      <vt:lpstr>TCP/IP 網路模型</vt:lpstr>
      <vt:lpstr>投影片 10</vt:lpstr>
      <vt:lpstr>TCP/IP 網路模型</vt:lpstr>
      <vt:lpstr>TCP/IP 網路模型</vt:lpstr>
      <vt:lpstr>綱  要</vt:lpstr>
      <vt:lpstr>HTTP 協定</vt:lpstr>
      <vt:lpstr>HTTP 協定</vt:lpstr>
      <vt:lpstr>投影片 16</vt:lpstr>
      <vt:lpstr>URI</vt:lpstr>
      <vt:lpstr>URL</vt:lpstr>
      <vt:lpstr>URN</vt:lpstr>
      <vt:lpstr>投影片 20</vt:lpstr>
      <vt:lpstr>HTTP 協定</vt:lpstr>
      <vt:lpstr>HTTP 協定</vt:lpstr>
      <vt:lpstr>投影片 23</vt:lpstr>
      <vt:lpstr>HTTP 協定</vt:lpstr>
      <vt:lpstr>HTTP 協定</vt:lpstr>
      <vt:lpstr>HTTP 協定</vt:lpstr>
      <vt:lpstr>投影片 27</vt:lpstr>
      <vt:lpstr>投影片 28</vt:lpstr>
      <vt:lpstr>Get v.s Post</vt:lpstr>
      <vt:lpstr>投影片 30</vt:lpstr>
      <vt:lpstr>HTTP 協定</vt:lpstr>
      <vt:lpstr>投影片 32</vt:lpstr>
    </vt:vector>
  </TitlesOfParts>
  <Company>巨匠電腦股份有限公司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student</cp:lastModifiedBy>
  <cp:revision>2111</cp:revision>
  <dcterms:created xsi:type="dcterms:W3CDTF">2004-04-15T01:51:44Z</dcterms:created>
  <dcterms:modified xsi:type="dcterms:W3CDTF">2022-04-22T11:30:08Z</dcterms:modified>
</cp:coreProperties>
</file>